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9" r:id="rId9"/>
    <p:sldId id="262" r:id="rId10"/>
    <p:sldId id="263" r:id="rId11"/>
    <p:sldId id="264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C88F-D7A1-42F2-8AE8-13D9560F784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7A-4D24-4683-9D0E-632FB6D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7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C88F-D7A1-42F2-8AE8-13D9560F784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7A-4D24-4683-9D0E-632FB6D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5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C88F-D7A1-42F2-8AE8-13D9560F784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7A-4D24-4683-9D0E-632FB6D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2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C88F-D7A1-42F2-8AE8-13D9560F784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7A-4D24-4683-9D0E-632FB6DDAC8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4415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C88F-D7A1-42F2-8AE8-13D9560F784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7A-4D24-4683-9D0E-632FB6D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68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C88F-D7A1-42F2-8AE8-13D9560F784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7A-4D24-4683-9D0E-632FB6D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90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C88F-D7A1-42F2-8AE8-13D9560F784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7A-4D24-4683-9D0E-632FB6D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03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C88F-D7A1-42F2-8AE8-13D9560F784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7A-4D24-4683-9D0E-632FB6D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12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C88F-D7A1-42F2-8AE8-13D9560F784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7A-4D24-4683-9D0E-632FB6D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2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C88F-D7A1-42F2-8AE8-13D9560F784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7A-4D24-4683-9D0E-632FB6D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5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C88F-D7A1-42F2-8AE8-13D9560F784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7A-4D24-4683-9D0E-632FB6D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3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C88F-D7A1-42F2-8AE8-13D9560F784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7A-4D24-4683-9D0E-632FB6D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9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C88F-D7A1-42F2-8AE8-13D9560F784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7A-4D24-4683-9D0E-632FB6D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8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C88F-D7A1-42F2-8AE8-13D9560F784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7A-4D24-4683-9D0E-632FB6D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6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C88F-D7A1-42F2-8AE8-13D9560F784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7A-4D24-4683-9D0E-632FB6D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0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C88F-D7A1-42F2-8AE8-13D9560F784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7A-4D24-4683-9D0E-632FB6D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7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C88F-D7A1-42F2-8AE8-13D9560F784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7A-4D24-4683-9D0E-632FB6D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1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85CC88F-D7A1-42F2-8AE8-13D9560F784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66A7A-4D24-4683-9D0E-632FB6D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582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ckerrank.com/" TargetMode="External"/><Relationship Id="rId2" Type="http://schemas.openxmlformats.org/officeDocument/2006/relationships/hyperlink" Target="https://leetcod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amp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x.org/" TargetMode="External"/><Relationship Id="rId2" Type="http://schemas.openxmlformats.org/officeDocument/2006/relationships/hyperlink" Target="https://www.coursera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cw.mit.edu/index.htm" TargetMode="External"/><Relationship Id="rId4" Type="http://schemas.openxmlformats.org/officeDocument/2006/relationships/hyperlink" Target="https://www.udemy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elfdrivingcars.mit.ed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ster.com/" TargetMode="External"/><Relationship Id="rId2" Type="http://schemas.openxmlformats.org/officeDocument/2006/relationships/hyperlink" Target="https://www.indeed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lexjobs.com/" TargetMode="External"/><Relationship Id="rId4" Type="http://schemas.openxmlformats.org/officeDocument/2006/relationships/hyperlink" Target="https://angel.c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0261" y="2211759"/>
            <a:ext cx="9507745" cy="1525298"/>
          </a:xfrm>
        </p:spPr>
        <p:txBody>
          <a:bodyPr/>
          <a:lstStyle/>
          <a:p>
            <a:r>
              <a:rPr lang="en-US" sz="4800" dirty="0"/>
              <a:t>From PDE to Machine Learning; From Academia to Industry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0261" y="4325453"/>
            <a:ext cx="8825658" cy="861420"/>
          </a:xfrm>
        </p:spPr>
        <p:txBody>
          <a:bodyPr/>
          <a:lstStyle/>
          <a:p>
            <a:r>
              <a:rPr lang="en-US" dirty="0" err="1" smtClean="0"/>
              <a:t>Ko</a:t>
            </a:r>
            <a:r>
              <a:rPr lang="en-US" dirty="0" smtClean="0"/>
              <a:t>-Shin Chen</a:t>
            </a:r>
          </a:p>
          <a:p>
            <a:r>
              <a:rPr lang="en-US" dirty="0" smtClean="0"/>
              <a:t>University of Connecticut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1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an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00784"/>
            <a:ext cx="8946541" cy="4867441"/>
          </a:xfrm>
        </p:spPr>
        <p:txBody>
          <a:bodyPr>
            <a:normAutofit/>
          </a:bodyPr>
          <a:lstStyle/>
          <a:p>
            <a:r>
              <a:rPr lang="en-US" dirty="0" smtClean="0"/>
              <a:t>Books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Cracking the Coding Interview by Gayle </a:t>
            </a:r>
            <a:r>
              <a:rPr lang="en-US" sz="2000" dirty="0" err="1"/>
              <a:t>Laakmann</a:t>
            </a:r>
            <a:r>
              <a:rPr lang="en-US" sz="2000" dirty="0"/>
              <a:t> McDowell</a:t>
            </a:r>
            <a:endParaRPr lang="en-US" sz="2000" dirty="0" smtClean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Cracking the PM Interview by </a:t>
            </a:r>
            <a:r>
              <a:rPr lang="en-US" sz="2000" dirty="0" smtClean="0"/>
              <a:t>Gayle </a:t>
            </a:r>
            <a:r>
              <a:rPr lang="en-US" sz="2000" dirty="0" err="1"/>
              <a:t>Laakmann</a:t>
            </a:r>
            <a:r>
              <a:rPr lang="en-US" sz="2000" dirty="0"/>
              <a:t> McDowell</a:t>
            </a:r>
            <a:endParaRPr lang="en-US" sz="2000" dirty="0" smtClean="0"/>
          </a:p>
          <a:p>
            <a:r>
              <a:rPr lang="en-US" dirty="0" smtClean="0"/>
              <a:t>Coding Practice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err="1" smtClean="0"/>
              <a:t>LeetCode</a:t>
            </a:r>
            <a:r>
              <a:rPr lang="en-US" sz="2000" dirty="0"/>
              <a:t>: </a:t>
            </a:r>
            <a:r>
              <a:rPr lang="en-US" sz="2000" dirty="0">
                <a:hlinkClick r:id="rId2"/>
              </a:rPr>
              <a:t>https://leetcode.com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err="1" smtClean="0"/>
              <a:t>HackerRank</a:t>
            </a:r>
            <a:r>
              <a:rPr lang="en-US" sz="2000" dirty="0"/>
              <a:t>: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www.hackerrank.com/</a:t>
            </a:r>
            <a:endParaRPr lang="en-US" sz="2000" dirty="0" smtClean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err="1" smtClean="0"/>
              <a:t>Pramp</a:t>
            </a:r>
            <a:r>
              <a:rPr lang="en-US" sz="2000" dirty="0"/>
              <a:t>: </a:t>
            </a:r>
            <a:r>
              <a:rPr lang="en-US" sz="2000" dirty="0">
                <a:hlinkClick r:id="rId4"/>
              </a:rPr>
              <a:t>https://www.pramp.com</a:t>
            </a:r>
            <a:r>
              <a:rPr lang="en-US" sz="2000" dirty="0" smtClean="0">
                <a:hlinkClick r:id="rId4"/>
              </a:rPr>
              <a:t>/</a:t>
            </a:r>
            <a:endParaRPr lang="en-US" sz="2000" dirty="0" smtClean="0"/>
          </a:p>
          <a:p>
            <a:r>
              <a:rPr lang="en-US" dirty="0" smtClean="0"/>
              <a:t>Company Research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C</a:t>
            </a:r>
            <a:r>
              <a:rPr lang="en-US" sz="2000" dirty="0" smtClean="0"/>
              <a:t>ulture</a:t>
            </a:r>
            <a:r>
              <a:rPr lang="en-US" sz="2000" dirty="0"/>
              <a:t>, mission, and </a:t>
            </a:r>
            <a:r>
              <a:rPr lang="en-US" sz="2000" dirty="0" smtClean="0"/>
              <a:t>values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Clients, products, and </a:t>
            </a:r>
            <a:r>
              <a:rPr lang="en-US" sz="2000" dirty="0" smtClean="0"/>
              <a:t>services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The team and person interviewing you</a:t>
            </a:r>
          </a:p>
        </p:txBody>
      </p:sp>
    </p:spTree>
    <p:extLst>
      <p:ext uri="{BB962C8B-B14F-4D97-AF65-F5344CB8AC3E}">
        <p14:creationId xmlns:p14="http://schemas.microsoft.com/office/powerpoint/2010/main" val="143214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Interview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HR phone screen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Company and job description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Resume and past experiences</a:t>
            </a:r>
          </a:p>
          <a:p>
            <a:r>
              <a:rPr lang="en-US" dirty="0" smtClean="0"/>
              <a:t>Technical </a:t>
            </a:r>
            <a:r>
              <a:rPr lang="en-US" dirty="0"/>
              <a:t>phone </a:t>
            </a:r>
            <a:r>
              <a:rPr lang="en-US" dirty="0" smtClean="0"/>
              <a:t>interview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Background knowledge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Live coding without IDE</a:t>
            </a:r>
          </a:p>
          <a:p>
            <a:r>
              <a:rPr lang="en-US" dirty="0" smtClean="0"/>
              <a:t>CEO/ team leader phone interview (startup)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Behavioral </a:t>
            </a:r>
            <a:r>
              <a:rPr lang="en-US" sz="2000" dirty="0" smtClean="0"/>
              <a:t>questions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Details in projects and skills</a:t>
            </a:r>
          </a:p>
          <a:p>
            <a:r>
              <a:rPr lang="en-US" dirty="0" smtClean="0"/>
              <a:t>Onsite interview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11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miley Face 5"/>
          <p:cNvSpPr/>
          <p:nvPr/>
        </p:nvSpPr>
        <p:spPr>
          <a:xfrm rot="20355856">
            <a:off x="4484594" y="3751730"/>
            <a:ext cx="1842247" cy="1828800"/>
          </a:xfrm>
          <a:prstGeom prst="smileyFac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0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584874"/>
          </a:xfrm>
        </p:spPr>
        <p:txBody>
          <a:bodyPr/>
          <a:lstStyle/>
          <a:p>
            <a:r>
              <a:rPr lang="en-US" dirty="0" smtClean="0"/>
              <a:t>Background and Motivation</a:t>
            </a:r>
          </a:p>
          <a:p>
            <a:r>
              <a:rPr lang="en-US" dirty="0" smtClean="0"/>
              <a:t>Building Skills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Online courses/resources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err="1" smtClean="0"/>
              <a:t>Bootcamps</a:t>
            </a:r>
            <a:endParaRPr lang="en-US" sz="2000" dirty="0" smtClean="0"/>
          </a:p>
          <a:p>
            <a:r>
              <a:rPr lang="en-US" dirty="0" smtClean="0"/>
              <a:t>Looking for Industry Jobs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Resume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Job search sites</a:t>
            </a:r>
          </a:p>
          <a:p>
            <a:r>
              <a:rPr lang="en-US" dirty="0" smtClean="0"/>
              <a:t>All About Interview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Preparation resources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Procedures and experiences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5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66989"/>
          </a:xfrm>
        </p:spPr>
        <p:txBody>
          <a:bodyPr/>
          <a:lstStyle/>
          <a:p>
            <a:r>
              <a:rPr lang="en-US" dirty="0" smtClean="0"/>
              <a:t>Online Courses and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00011"/>
            <a:ext cx="8946541" cy="480382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Courses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Coursera</a:t>
            </a:r>
            <a:r>
              <a:rPr lang="en-US" sz="2000" dirty="0"/>
              <a:t>: </a:t>
            </a:r>
            <a:r>
              <a:rPr lang="en-US" sz="2000" dirty="0">
                <a:hlinkClick r:id="rId2"/>
              </a:rPr>
              <a:t>https://www.coursera.org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/>
              <a:t> </a:t>
            </a:r>
            <a:r>
              <a:rPr lang="en-US" sz="2000" dirty="0" smtClean="0"/>
              <a:t>(verified </a:t>
            </a:r>
            <a:r>
              <a:rPr lang="en-US" sz="2000" dirty="0"/>
              <a:t>c</a:t>
            </a:r>
            <a:r>
              <a:rPr lang="en-US" sz="2000" dirty="0" smtClean="0"/>
              <a:t>ertificate)</a:t>
            </a:r>
          </a:p>
          <a:p>
            <a:pPr lvl="2"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000" dirty="0"/>
              <a:t>Single </a:t>
            </a:r>
            <a:r>
              <a:rPr lang="en-US" sz="2000" dirty="0" smtClean="0"/>
              <a:t>course/ Specialization (series of courses + capstone project)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err="1" smtClean="0"/>
              <a:t>edX</a:t>
            </a:r>
            <a:r>
              <a:rPr lang="en-US" sz="2000" dirty="0"/>
              <a:t>: </a:t>
            </a:r>
            <a:r>
              <a:rPr lang="en-US" sz="2000" dirty="0">
                <a:hlinkClick r:id="rId3"/>
              </a:rPr>
              <a:t>https://www.edx.org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(verified certificate)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err="1" smtClean="0"/>
              <a:t>Udemy</a:t>
            </a:r>
            <a:r>
              <a:rPr lang="en-US" sz="2000" dirty="0"/>
              <a:t>: </a:t>
            </a:r>
            <a:r>
              <a:rPr lang="en-US" sz="2000" dirty="0">
                <a:hlinkClick r:id="rId4"/>
              </a:rPr>
              <a:t>https://www.udemy.com</a:t>
            </a:r>
            <a:r>
              <a:rPr lang="en-US" sz="2000" dirty="0" smtClean="0">
                <a:hlinkClick r:id="rId4"/>
              </a:rPr>
              <a:t>/</a:t>
            </a:r>
            <a:endParaRPr lang="en-US" sz="2000" dirty="0" smtClean="0"/>
          </a:p>
          <a:p>
            <a:r>
              <a:rPr lang="en-US" b="1" dirty="0" smtClean="0"/>
              <a:t>Online degrees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UIUC CS/DS </a:t>
            </a:r>
            <a:r>
              <a:rPr lang="en-US" sz="2000" dirty="0" smtClean="0"/>
              <a:t>(via Coursera)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Georgia Tech OMS CS</a:t>
            </a:r>
            <a:endParaRPr lang="en-US" sz="2000" dirty="0" smtClean="0"/>
          </a:p>
          <a:p>
            <a:r>
              <a:rPr lang="en-US" b="1" dirty="0" smtClean="0"/>
              <a:t>Free resources</a:t>
            </a:r>
            <a:endParaRPr lang="en-US" b="1" dirty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MIT </a:t>
            </a:r>
            <a:r>
              <a:rPr lang="en-US" sz="2000" dirty="0"/>
              <a:t>Open Course: </a:t>
            </a:r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ocw.mit.edu/index.htm</a:t>
            </a:r>
            <a:endParaRPr lang="en-US" sz="2000" dirty="0" smtClean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YouTube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992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Path of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00784"/>
            <a:ext cx="8946541" cy="4918957"/>
          </a:xfrm>
        </p:spPr>
        <p:txBody>
          <a:bodyPr>
            <a:normAutofit/>
          </a:bodyPr>
          <a:lstStyle/>
          <a:p>
            <a:r>
              <a:rPr lang="en-US" dirty="0" smtClean="0"/>
              <a:t>Basic Coding Skills (Coursera)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An Introduction to Interactive Programming in Python 1,2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Principles of Computing 1,2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Algorithmic Thinking </a:t>
            </a:r>
            <a:r>
              <a:rPr lang="en-US" sz="2000" dirty="0" smtClean="0"/>
              <a:t>1,2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Object Oriented Programming in </a:t>
            </a:r>
            <a:r>
              <a:rPr lang="en-US" sz="2000" dirty="0" smtClean="0"/>
              <a:t>Java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Data structures: Measuring and </a:t>
            </a:r>
            <a:r>
              <a:rPr lang="en-US" sz="2000" dirty="0" smtClean="0"/>
              <a:t>Optimizing Performance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Advanced Data Structures in </a:t>
            </a:r>
            <a:r>
              <a:rPr lang="en-US" sz="2000" dirty="0" smtClean="0"/>
              <a:t>Java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R </a:t>
            </a:r>
            <a:r>
              <a:rPr lang="en-US" sz="2000" dirty="0" smtClean="0"/>
              <a:t>Programming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Getting and Cleaning </a:t>
            </a:r>
            <a:r>
              <a:rPr lang="en-US" sz="2000" dirty="0" smtClean="0"/>
              <a:t>Data (R)</a:t>
            </a:r>
            <a:endParaRPr lang="en-US" sz="2000" dirty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Machine Learning by Andrew Ng (</a:t>
            </a:r>
            <a:r>
              <a:rPr lang="en-US" sz="2000" dirty="0" err="1" smtClean="0"/>
              <a:t>MatLab</a:t>
            </a:r>
            <a:r>
              <a:rPr lang="en-US" sz="2000" dirty="0" smtClean="0"/>
              <a:t>)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Inferential Statistics</a:t>
            </a:r>
            <a:endParaRPr lang="en-US" sz="2000" dirty="0" smtClean="0"/>
          </a:p>
        </p:txBody>
      </p:sp>
      <p:sp>
        <p:nvSpPr>
          <p:cNvPr id="5" name="Right Brace 4"/>
          <p:cNvSpPr/>
          <p:nvPr/>
        </p:nvSpPr>
        <p:spPr>
          <a:xfrm>
            <a:off x="8474299" y="2193341"/>
            <a:ext cx="257577" cy="110758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731876" y="2423966"/>
            <a:ext cx="1841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Fundamentals of Computing</a:t>
            </a:r>
          </a:p>
        </p:txBody>
      </p:sp>
      <p:sp>
        <p:nvSpPr>
          <p:cNvPr id="7" name="Right Brace 6"/>
          <p:cNvSpPr/>
          <p:nvPr/>
        </p:nvSpPr>
        <p:spPr>
          <a:xfrm>
            <a:off x="8474299" y="3413674"/>
            <a:ext cx="257577" cy="11848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31876" y="3413674"/>
            <a:ext cx="2382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Java Programming: </a:t>
            </a:r>
            <a:r>
              <a:rPr lang="en-US" b="1" dirty="0" smtClean="0"/>
              <a:t>Object-Oriented </a:t>
            </a:r>
            <a:r>
              <a:rPr lang="en-US" b="1" dirty="0"/>
              <a:t>Design of Data</a:t>
            </a:r>
          </a:p>
          <a:p>
            <a:r>
              <a:rPr lang="en-US" b="1" dirty="0"/>
              <a:t>Structures</a:t>
            </a:r>
          </a:p>
        </p:txBody>
      </p:sp>
    </p:spTree>
    <p:extLst>
      <p:ext uri="{BB962C8B-B14F-4D97-AF65-F5344CB8AC3E}">
        <p14:creationId xmlns:p14="http://schemas.microsoft.com/office/powerpoint/2010/main" val="189603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Path of 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00784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Machine Learning Background Knowledge</a:t>
            </a:r>
          </a:p>
          <a:p>
            <a:r>
              <a:rPr lang="en-US" dirty="0" smtClean="0"/>
              <a:t>Videos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Machine </a:t>
            </a:r>
            <a:r>
              <a:rPr lang="en-US" sz="2000" dirty="0"/>
              <a:t>Learning Foundations </a:t>
            </a:r>
            <a:r>
              <a:rPr lang="en-US" sz="2000" dirty="0" smtClean="0"/>
              <a:t>by </a:t>
            </a:r>
            <a:r>
              <a:rPr lang="en-US" sz="2000" dirty="0" err="1" smtClean="0"/>
              <a:t>Hsuan</a:t>
            </a:r>
            <a:r>
              <a:rPr lang="en-US" sz="2000" dirty="0" smtClean="0"/>
              <a:t>-Tien Lin (YouTube)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Machine </a:t>
            </a:r>
            <a:r>
              <a:rPr lang="en-US" sz="2000" dirty="0"/>
              <a:t>Learning Techniques </a:t>
            </a:r>
            <a:r>
              <a:rPr lang="en-US" sz="2000" dirty="0" smtClean="0"/>
              <a:t>by </a:t>
            </a:r>
            <a:r>
              <a:rPr lang="en-US" sz="2000" dirty="0" err="1" smtClean="0"/>
              <a:t>Hsuan</a:t>
            </a:r>
            <a:r>
              <a:rPr lang="en-US" sz="2000" dirty="0" smtClean="0"/>
              <a:t>-Tien Lin (YouTube)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MIT 6.S094: Deep Learning for Self-Driving Cars (</a:t>
            </a:r>
            <a:r>
              <a:rPr lang="en-US" sz="2000" dirty="0">
                <a:hlinkClick r:id="rId2"/>
              </a:rPr>
              <a:t>https://selfdrivingcars.mit.edu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)</a:t>
            </a:r>
          </a:p>
          <a:p>
            <a:r>
              <a:rPr lang="en-US" dirty="0" smtClean="0"/>
              <a:t>Books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Numerical Optimization by Jorge </a:t>
            </a:r>
            <a:r>
              <a:rPr lang="en-US" sz="2000" dirty="0" err="1"/>
              <a:t>Nocedal</a:t>
            </a:r>
            <a:r>
              <a:rPr lang="en-US" sz="2000" dirty="0"/>
              <a:t> </a:t>
            </a:r>
            <a:r>
              <a:rPr lang="en-US" sz="2000" dirty="0" smtClean="0"/>
              <a:t>and Stephen </a:t>
            </a:r>
            <a:r>
              <a:rPr lang="en-US" sz="2000" dirty="0"/>
              <a:t>J. </a:t>
            </a:r>
            <a:r>
              <a:rPr lang="en-US" sz="2000" dirty="0" smtClean="0"/>
              <a:t>Wright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The Elements of Statistical Learning by </a:t>
            </a:r>
            <a:r>
              <a:rPr lang="en-US" sz="2000" dirty="0" smtClean="0"/>
              <a:t>Jerome </a:t>
            </a:r>
            <a:r>
              <a:rPr lang="en-US" sz="2000" dirty="0"/>
              <a:t>H. Friedman, Robert </a:t>
            </a:r>
            <a:r>
              <a:rPr lang="en-US" sz="2000" dirty="0" err="1"/>
              <a:t>Tibshirani</a:t>
            </a:r>
            <a:r>
              <a:rPr lang="en-US" sz="2000" dirty="0"/>
              <a:t>, and Trevor </a:t>
            </a:r>
            <a:r>
              <a:rPr lang="en-US" sz="2000" dirty="0" smtClean="0"/>
              <a:t>Hastie</a:t>
            </a:r>
          </a:p>
        </p:txBody>
      </p:sp>
    </p:spTree>
    <p:extLst>
      <p:ext uri="{BB962C8B-B14F-4D97-AF65-F5344CB8AC3E}">
        <p14:creationId xmlns:p14="http://schemas.microsoft.com/office/powerpoint/2010/main" val="75739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Path of 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00784"/>
            <a:ext cx="8946541" cy="4648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Techniques</a:t>
            </a:r>
          </a:p>
          <a:p>
            <a:r>
              <a:rPr lang="en-US" dirty="0" smtClean="0"/>
              <a:t>Online Courses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Functional Programming in Scala </a:t>
            </a:r>
            <a:r>
              <a:rPr lang="en-US" sz="2000" dirty="0" smtClean="0"/>
              <a:t>Specialization (Coursera)</a:t>
            </a:r>
            <a:endParaRPr lang="en-US" sz="2000" dirty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Complete </a:t>
            </a:r>
            <a:r>
              <a:rPr lang="en-US" sz="2000" dirty="0"/>
              <a:t>Guide to </a:t>
            </a:r>
            <a:r>
              <a:rPr lang="en-US" sz="2000" dirty="0" err="1"/>
              <a:t>TensorFlow</a:t>
            </a:r>
            <a:r>
              <a:rPr lang="en-US" sz="2000" dirty="0"/>
              <a:t> for Deep Learning with </a:t>
            </a:r>
            <a:r>
              <a:rPr lang="en-US" sz="2000" dirty="0" smtClean="0"/>
              <a:t>Python (</a:t>
            </a:r>
            <a:r>
              <a:rPr lang="en-US" sz="2000" dirty="0" err="1" smtClean="0"/>
              <a:t>Udemy</a:t>
            </a:r>
            <a:r>
              <a:rPr lang="en-US" sz="2000" dirty="0" smtClean="0"/>
              <a:t>)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SQL Advanced (</a:t>
            </a:r>
            <a:r>
              <a:rPr lang="en-US" sz="2000" dirty="0" err="1" smtClean="0"/>
              <a:t>Udemy</a:t>
            </a:r>
            <a:r>
              <a:rPr lang="en-US" sz="2000" dirty="0" smtClean="0"/>
              <a:t>)</a:t>
            </a:r>
          </a:p>
          <a:p>
            <a:r>
              <a:rPr lang="en-US" dirty="0" smtClean="0"/>
              <a:t>UConn: CSE 5304-001 High-Performance </a:t>
            </a:r>
            <a:r>
              <a:rPr lang="en-US" dirty="0"/>
              <a:t>Computing</a:t>
            </a:r>
            <a:endParaRPr lang="en-US" dirty="0" smtClean="0"/>
          </a:p>
          <a:p>
            <a:r>
              <a:rPr lang="en-US" dirty="0" smtClean="0"/>
              <a:t>Conferences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Neural Information Processing Systems (NIPS</a:t>
            </a:r>
            <a:r>
              <a:rPr lang="en-US" sz="2000" dirty="0" smtClean="0"/>
              <a:t>)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Knowledge Discovery </a:t>
            </a:r>
            <a:r>
              <a:rPr lang="en-US" sz="2000" dirty="0"/>
              <a:t>and </a:t>
            </a:r>
            <a:r>
              <a:rPr lang="en-US" sz="2000" dirty="0" smtClean="0"/>
              <a:t>Data Mining (SIGKDD) 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International </a:t>
            </a:r>
            <a:r>
              <a:rPr lang="en-US" sz="2000" dirty="0"/>
              <a:t>Conference on Machine </a:t>
            </a:r>
            <a:r>
              <a:rPr lang="en-US" sz="2000" dirty="0" smtClean="0"/>
              <a:t>Learning (ICML)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538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Bootcamps (Data Science)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00784"/>
            <a:ext cx="8946541" cy="484460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Insight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Data Science/ Data Engineering/ Health Data/ AI/ Data PM (new)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Postdoctoral </a:t>
            </a:r>
            <a:r>
              <a:rPr lang="en-US" sz="2000" dirty="0" smtClean="0"/>
              <a:t>training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Locations</a:t>
            </a:r>
            <a:r>
              <a:rPr lang="en-US" sz="2000" dirty="0"/>
              <a:t>: Silicon Valley, New York, Boston, Seattle, and </a:t>
            </a:r>
            <a:r>
              <a:rPr lang="en-US" sz="2000" dirty="0" smtClean="0"/>
              <a:t>Remote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7 weeks</a:t>
            </a:r>
            <a:endParaRPr lang="en-US" sz="2000" dirty="0"/>
          </a:p>
          <a:p>
            <a:r>
              <a:rPr lang="en-US" b="1" dirty="0" smtClean="0"/>
              <a:t>The </a:t>
            </a:r>
            <a:r>
              <a:rPr lang="en-US" b="1" dirty="0"/>
              <a:t>Data </a:t>
            </a:r>
            <a:r>
              <a:rPr lang="en-US" b="1" dirty="0" smtClean="0"/>
              <a:t>Incubator </a:t>
            </a:r>
            <a:r>
              <a:rPr lang="en-US" dirty="0" smtClean="0"/>
              <a:t>(Data Science Fellowship)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Master and PhD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Locations</a:t>
            </a:r>
            <a:r>
              <a:rPr lang="en-US" sz="2000" dirty="0"/>
              <a:t>: New York </a:t>
            </a:r>
            <a:r>
              <a:rPr lang="en-US" sz="2000" dirty="0" smtClean="0"/>
              <a:t>City, San </a:t>
            </a:r>
            <a:r>
              <a:rPr lang="en-US" sz="2000" dirty="0"/>
              <a:t>Francisco Bay </a:t>
            </a:r>
            <a:r>
              <a:rPr lang="en-US" sz="2000" dirty="0" smtClean="0"/>
              <a:t>Area, Seattle, Boston, and Washington DC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8 weeks</a:t>
            </a:r>
            <a:endParaRPr lang="en-US" sz="2000" dirty="0"/>
          </a:p>
          <a:p>
            <a:pPr marL="57150" indent="0">
              <a:buClr>
                <a:schemeClr val="accent2"/>
              </a:buClr>
              <a:buNone/>
            </a:pPr>
            <a:r>
              <a:rPr lang="en-US" dirty="0" smtClean="0"/>
              <a:t>Must </a:t>
            </a:r>
            <a:r>
              <a:rPr lang="en-US" dirty="0"/>
              <a:t>intend to get hired full-time </a:t>
            </a:r>
            <a:r>
              <a:rPr lang="en-US" dirty="0" smtClean="0"/>
              <a:t>after </a:t>
            </a:r>
            <a:r>
              <a:rPr lang="en-US" dirty="0"/>
              <a:t>the program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458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Styles: academic positions </a:t>
            </a:r>
            <a:r>
              <a:rPr lang="en-US" dirty="0" err="1" smtClean="0"/>
              <a:t>v.s</a:t>
            </a:r>
            <a:r>
              <a:rPr lang="en-US" dirty="0" smtClean="0"/>
              <a:t>. industry jobs</a:t>
            </a:r>
          </a:p>
          <a:p>
            <a:r>
              <a:rPr lang="en-US" dirty="0" smtClean="0"/>
              <a:t>Additional Elements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GitHub: sample code/ projects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 err="1" smtClean="0"/>
              <a:t>Linkedin</a:t>
            </a:r>
            <a:r>
              <a:rPr lang="en-US" sz="2000" dirty="0" smtClean="0"/>
              <a:t>: build network </a:t>
            </a:r>
            <a:r>
              <a:rPr lang="en-US" sz="2000" smtClean="0"/>
              <a:t>with recruiters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392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Sits for Job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Indeed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https://www.indeed.com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r>
              <a:rPr lang="en-US" dirty="0"/>
              <a:t>Monster: </a:t>
            </a:r>
            <a:r>
              <a:rPr lang="en-US" dirty="0">
                <a:hlinkClick r:id="rId3"/>
              </a:rPr>
              <a:t>https://www.monster.com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See </a:t>
            </a:r>
            <a:r>
              <a:rPr lang="en-US" sz="2000" dirty="0" smtClean="0"/>
              <a:t>what your resume looks like in application </a:t>
            </a:r>
            <a:r>
              <a:rPr lang="en-US" sz="2000" dirty="0"/>
              <a:t>tracking </a:t>
            </a:r>
            <a:r>
              <a:rPr lang="en-US" sz="2000" dirty="0" smtClean="0"/>
              <a:t>system</a:t>
            </a:r>
            <a:endParaRPr lang="en-US" sz="2000" dirty="0"/>
          </a:p>
          <a:p>
            <a:r>
              <a:rPr lang="en-US" dirty="0" err="1" smtClean="0"/>
              <a:t>AngelList</a:t>
            </a:r>
            <a:r>
              <a:rPr lang="en-US" dirty="0" smtClean="0"/>
              <a:t> (startup</a:t>
            </a:r>
            <a:r>
              <a:rPr lang="en-US" dirty="0"/>
              <a:t>): </a:t>
            </a:r>
            <a:r>
              <a:rPr lang="en-US" dirty="0">
                <a:hlinkClick r:id="rId4"/>
              </a:rPr>
              <a:t>https://angel.co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err="1" smtClean="0"/>
              <a:t>Flexjobs</a:t>
            </a:r>
            <a:r>
              <a:rPr lang="en-US" dirty="0" smtClean="0"/>
              <a:t> (remote jobs):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://www.flexjobs.com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48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307</TotalTime>
  <Words>558</Words>
  <Application>Microsoft Office PowerPoint</Application>
  <PresentationFormat>Widescreen</PresentationFormat>
  <Paragraphs>107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Courier New</vt:lpstr>
      <vt:lpstr>Wingdings</vt:lpstr>
      <vt:lpstr>Wingdings 3</vt:lpstr>
      <vt:lpstr>Ion</vt:lpstr>
      <vt:lpstr>From PDE to Machine Learning; From Academia to Industry</vt:lpstr>
      <vt:lpstr>Outline</vt:lpstr>
      <vt:lpstr>Online Courses and Resources</vt:lpstr>
      <vt:lpstr>Learning Path of ML</vt:lpstr>
      <vt:lpstr>Learning Path of ML</vt:lpstr>
      <vt:lpstr>Learning Path of ML</vt:lpstr>
      <vt:lpstr>Bootcamps (Data Science)</vt:lpstr>
      <vt:lpstr>Resume</vt:lpstr>
      <vt:lpstr>Sits for Job Search</vt:lpstr>
      <vt:lpstr>Prepare for an Interview</vt:lpstr>
      <vt:lpstr>The Interview Process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PDE to Machine Learning; From Academia to Industry</dc:title>
  <dc:creator>Administrator</dc:creator>
  <cp:lastModifiedBy>Administrator</cp:lastModifiedBy>
  <cp:revision>63</cp:revision>
  <dcterms:created xsi:type="dcterms:W3CDTF">2018-04-05T17:29:57Z</dcterms:created>
  <dcterms:modified xsi:type="dcterms:W3CDTF">2018-04-09T15:03:30Z</dcterms:modified>
</cp:coreProperties>
</file>