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57" r:id="rId6"/>
    <p:sldId id="262" r:id="rId7"/>
    <p:sldId id="265" r:id="rId8"/>
    <p:sldId id="266" r:id="rId9"/>
    <p:sldId id="263" r:id="rId10"/>
    <p:sldId id="267" r:id="rId11"/>
    <p:sldId id="275" r:id="rId12"/>
    <p:sldId id="269" r:id="rId13"/>
    <p:sldId id="270" r:id="rId14"/>
    <p:sldId id="271" r:id="rId15"/>
    <p:sldId id="272" r:id="rId16"/>
    <p:sldId id="278" r:id="rId17"/>
    <p:sldId id="273" r:id="rId18"/>
    <p:sldId id="276" r:id="rId19"/>
    <p:sldId id="274" r:id="rId20"/>
    <p:sldId id="280" r:id="rId21"/>
    <p:sldId id="277" r:id="rId22"/>
    <p:sldId id="283" r:id="rId23"/>
    <p:sldId id="281" r:id="rId24"/>
    <p:sldId id="282" r:id="rId25"/>
    <p:sldId id="290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NO\Documents\results\G_inverse\aipl_new_data\random_prov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U.S. Holstein 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Phenotype</c:v>
          </c:tx>
          <c:spPr>
            <a:ln w="2857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Sheet1!$A$1:$A$56</c:f>
              <c:numCache>
                <c:formatCode>General</c:formatCode>
                <c:ptCount val="56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</c:numCache>
            </c:numRef>
          </c:cat>
          <c:val>
            <c:numRef>
              <c:f>Sheet1!$B$1:$B$56</c:f>
              <c:numCache>
                <c:formatCode>General</c:formatCode>
                <c:ptCount val="56"/>
                <c:pt idx="0">
                  <c:v>0</c:v>
                </c:pt>
                <c:pt idx="1">
                  <c:v>196</c:v>
                </c:pt>
                <c:pt idx="2">
                  <c:v>534</c:v>
                </c:pt>
                <c:pt idx="3">
                  <c:v>948</c:v>
                </c:pt>
                <c:pt idx="4">
                  <c:v>1283</c:v>
                </c:pt>
                <c:pt idx="5">
                  <c:v>1470</c:v>
                </c:pt>
                <c:pt idx="6">
                  <c:v>1576</c:v>
                </c:pt>
                <c:pt idx="7">
                  <c:v>1717</c:v>
                </c:pt>
                <c:pt idx="8">
                  <c:v>1801</c:v>
                </c:pt>
                <c:pt idx="9">
                  <c:v>2003</c:v>
                </c:pt>
                <c:pt idx="10">
                  <c:v>2192</c:v>
                </c:pt>
                <c:pt idx="11">
                  <c:v>2373</c:v>
                </c:pt>
                <c:pt idx="12">
                  <c:v>2536</c:v>
                </c:pt>
                <c:pt idx="13">
                  <c:v>2421</c:v>
                </c:pt>
                <c:pt idx="14">
                  <c:v>2467</c:v>
                </c:pt>
                <c:pt idx="15">
                  <c:v>2826</c:v>
                </c:pt>
                <c:pt idx="16">
                  <c:v>3303</c:v>
                </c:pt>
                <c:pt idx="17">
                  <c:v>3899</c:v>
                </c:pt>
                <c:pt idx="18">
                  <c:v>4114</c:v>
                </c:pt>
                <c:pt idx="19">
                  <c:v>4266</c:v>
                </c:pt>
                <c:pt idx="20">
                  <c:v>4550</c:v>
                </c:pt>
                <c:pt idx="21">
                  <c:v>4736</c:v>
                </c:pt>
                <c:pt idx="22">
                  <c:v>4824</c:v>
                </c:pt>
                <c:pt idx="23">
                  <c:v>4974</c:v>
                </c:pt>
                <c:pt idx="24">
                  <c:v>5059</c:v>
                </c:pt>
                <c:pt idx="25">
                  <c:v>5421</c:v>
                </c:pt>
                <c:pt idx="26">
                  <c:v>5877</c:v>
                </c:pt>
                <c:pt idx="27">
                  <c:v>6209</c:v>
                </c:pt>
                <c:pt idx="28">
                  <c:v>6437</c:v>
                </c:pt>
                <c:pt idx="29">
                  <c:v>6857</c:v>
                </c:pt>
                <c:pt idx="30">
                  <c:v>7119</c:v>
                </c:pt>
                <c:pt idx="31">
                  <c:v>7583</c:v>
                </c:pt>
                <c:pt idx="32">
                  <c:v>8063</c:v>
                </c:pt>
                <c:pt idx="33">
                  <c:v>8363</c:v>
                </c:pt>
                <c:pt idx="34">
                  <c:v>8774</c:v>
                </c:pt>
                <c:pt idx="35">
                  <c:v>9243</c:v>
                </c:pt>
                <c:pt idx="36">
                  <c:v>9287</c:v>
                </c:pt>
                <c:pt idx="37">
                  <c:v>9801</c:v>
                </c:pt>
                <c:pt idx="38">
                  <c:v>10721</c:v>
                </c:pt>
                <c:pt idx="39">
                  <c:v>11375</c:v>
                </c:pt>
                <c:pt idx="40">
                  <c:v>12103</c:v>
                </c:pt>
                <c:pt idx="41">
                  <c:v>12196</c:v>
                </c:pt>
                <c:pt idx="42">
                  <c:v>12520</c:v>
                </c:pt>
                <c:pt idx="43">
                  <c:v>12616</c:v>
                </c:pt>
                <c:pt idx="44">
                  <c:v>12478</c:v>
                </c:pt>
                <c:pt idx="45">
                  <c:v>12811</c:v>
                </c:pt>
                <c:pt idx="46">
                  <c:v>13345</c:v>
                </c:pt>
                <c:pt idx="47">
                  <c:v>13349</c:v>
                </c:pt>
                <c:pt idx="48">
                  <c:v>13351</c:v>
                </c:pt>
                <c:pt idx="49">
                  <c:v>13271</c:v>
                </c:pt>
                <c:pt idx="50">
                  <c:v>13267</c:v>
                </c:pt>
                <c:pt idx="51">
                  <c:v>13370</c:v>
                </c:pt>
                <c:pt idx="52">
                  <c:v>13584</c:v>
                </c:pt>
                <c:pt idx="53">
                  <c:v>13977</c:v>
                </c:pt>
                <c:pt idx="54">
                  <c:v>14270</c:v>
                </c:pt>
                <c:pt idx="55">
                  <c:v>14650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2C-463A-BD9D-AC837908D76B}"/>
            </c:ext>
          </c:extLst>
        </c:ser>
        <c:ser>
          <c:idx val="1"/>
          <c:order val="1"/>
          <c:tx>
            <c:v>Genetic</c:v>
          </c:tx>
          <c:spPr>
            <a:ln w="31750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Sheet1!$A$1:$A$56</c:f>
              <c:numCache>
                <c:formatCode>General</c:formatCode>
                <c:ptCount val="56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</c:numCache>
            </c:numRef>
          </c:cat>
          <c:val>
            <c:numRef>
              <c:f>Sheet1!$C$1:$C$56</c:f>
              <c:numCache>
                <c:formatCode>General</c:formatCode>
                <c:ptCount val="56"/>
                <c:pt idx="0">
                  <c:v>0</c:v>
                </c:pt>
                <c:pt idx="1">
                  <c:v>1</c:v>
                </c:pt>
                <c:pt idx="2">
                  <c:v>58</c:v>
                </c:pt>
                <c:pt idx="3">
                  <c:v>122</c:v>
                </c:pt>
                <c:pt idx="4">
                  <c:v>208</c:v>
                </c:pt>
                <c:pt idx="5">
                  <c:v>241</c:v>
                </c:pt>
                <c:pt idx="6">
                  <c:v>338</c:v>
                </c:pt>
                <c:pt idx="7">
                  <c:v>430</c:v>
                </c:pt>
                <c:pt idx="8">
                  <c:v>530</c:v>
                </c:pt>
                <c:pt idx="9">
                  <c:v>621</c:v>
                </c:pt>
                <c:pt idx="10">
                  <c:v>691</c:v>
                </c:pt>
                <c:pt idx="11">
                  <c:v>767</c:v>
                </c:pt>
                <c:pt idx="12">
                  <c:v>897</c:v>
                </c:pt>
                <c:pt idx="13">
                  <c:v>1009</c:v>
                </c:pt>
                <c:pt idx="14">
                  <c:v>1145</c:v>
                </c:pt>
                <c:pt idx="15">
                  <c:v>1295</c:v>
                </c:pt>
                <c:pt idx="16">
                  <c:v>1443</c:v>
                </c:pt>
                <c:pt idx="17">
                  <c:v>1582</c:v>
                </c:pt>
                <c:pt idx="18">
                  <c:v>1714</c:v>
                </c:pt>
                <c:pt idx="19">
                  <c:v>1902</c:v>
                </c:pt>
                <c:pt idx="20">
                  <c:v>2098</c:v>
                </c:pt>
                <c:pt idx="21">
                  <c:v>2266</c:v>
                </c:pt>
                <c:pt idx="22">
                  <c:v>2453</c:v>
                </c:pt>
                <c:pt idx="23">
                  <c:v>2634</c:v>
                </c:pt>
                <c:pt idx="24">
                  <c:v>2835</c:v>
                </c:pt>
                <c:pt idx="25">
                  <c:v>3024</c:v>
                </c:pt>
                <c:pt idx="26">
                  <c:v>3218</c:v>
                </c:pt>
                <c:pt idx="27">
                  <c:v>3388</c:v>
                </c:pt>
                <c:pt idx="28">
                  <c:v>3578</c:v>
                </c:pt>
                <c:pt idx="29">
                  <c:v>3770</c:v>
                </c:pt>
                <c:pt idx="30">
                  <c:v>3945</c:v>
                </c:pt>
                <c:pt idx="31">
                  <c:v>4150</c:v>
                </c:pt>
                <c:pt idx="32">
                  <c:v>4377</c:v>
                </c:pt>
                <c:pt idx="33">
                  <c:v>4560</c:v>
                </c:pt>
                <c:pt idx="34">
                  <c:v>4779</c:v>
                </c:pt>
                <c:pt idx="35">
                  <c:v>4996</c:v>
                </c:pt>
                <c:pt idx="36">
                  <c:v>5198</c:v>
                </c:pt>
                <c:pt idx="37">
                  <c:v>5391</c:v>
                </c:pt>
                <c:pt idx="38">
                  <c:v>5587</c:v>
                </c:pt>
                <c:pt idx="39">
                  <c:v>5796</c:v>
                </c:pt>
                <c:pt idx="40">
                  <c:v>5995</c:v>
                </c:pt>
                <c:pt idx="41">
                  <c:v>6176</c:v>
                </c:pt>
                <c:pt idx="42">
                  <c:v>6336</c:v>
                </c:pt>
                <c:pt idx="43">
                  <c:v>6500</c:v>
                </c:pt>
                <c:pt idx="44">
                  <c:v>6676</c:v>
                </c:pt>
                <c:pt idx="45">
                  <c:v>6859</c:v>
                </c:pt>
                <c:pt idx="46">
                  <c:v>6999</c:v>
                </c:pt>
                <c:pt idx="47">
                  <c:v>7131</c:v>
                </c:pt>
                <c:pt idx="48">
                  <c:v>7282</c:v>
                </c:pt>
                <c:pt idx="49">
                  <c:v>7454</c:v>
                </c:pt>
                <c:pt idx="50">
                  <c:v>7607</c:v>
                </c:pt>
                <c:pt idx="51">
                  <c:v>7740</c:v>
                </c:pt>
                <c:pt idx="52">
                  <c:v>7864</c:v>
                </c:pt>
                <c:pt idx="53">
                  <c:v>8029</c:v>
                </c:pt>
                <c:pt idx="54">
                  <c:v>8172</c:v>
                </c:pt>
                <c:pt idx="55">
                  <c:v>8306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2C-463A-BD9D-AC837908D76B}"/>
            </c:ext>
          </c:extLst>
        </c:ser>
        <c:ser>
          <c:idx val="2"/>
          <c:order val="2"/>
          <c:tx>
            <c:v>Environment</c:v>
          </c:tx>
          <c:spPr>
            <a:ln w="2857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Sheet1!$A$1:$A$56</c:f>
              <c:numCache>
                <c:formatCode>General</c:formatCode>
                <c:ptCount val="56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</c:numCache>
            </c:numRef>
          </c:cat>
          <c:val>
            <c:numRef>
              <c:f>Sheet1!$D$1:$D$56</c:f>
              <c:numCache>
                <c:formatCode>General</c:formatCode>
                <c:ptCount val="56"/>
                <c:pt idx="0">
                  <c:v>0</c:v>
                </c:pt>
                <c:pt idx="1">
                  <c:v>195</c:v>
                </c:pt>
                <c:pt idx="2">
                  <c:v>476</c:v>
                </c:pt>
                <c:pt idx="3">
                  <c:v>826</c:v>
                </c:pt>
                <c:pt idx="4">
                  <c:v>1075</c:v>
                </c:pt>
                <c:pt idx="5">
                  <c:v>1229</c:v>
                </c:pt>
                <c:pt idx="6">
                  <c:v>1238</c:v>
                </c:pt>
                <c:pt idx="7">
                  <c:v>1287</c:v>
                </c:pt>
                <c:pt idx="8">
                  <c:v>1271</c:v>
                </c:pt>
                <c:pt idx="9">
                  <c:v>1382</c:v>
                </c:pt>
                <c:pt idx="10">
                  <c:v>1501</c:v>
                </c:pt>
                <c:pt idx="11">
                  <c:v>1606</c:v>
                </c:pt>
                <c:pt idx="12">
                  <c:v>1639</c:v>
                </c:pt>
                <c:pt idx="13">
                  <c:v>1412</c:v>
                </c:pt>
                <c:pt idx="14">
                  <c:v>1322</c:v>
                </c:pt>
                <c:pt idx="15">
                  <c:v>1531</c:v>
                </c:pt>
                <c:pt idx="16">
                  <c:v>1860</c:v>
                </c:pt>
                <c:pt idx="17">
                  <c:v>2317</c:v>
                </c:pt>
                <c:pt idx="18">
                  <c:v>2400</c:v>
                </c:pt>
                <c:pt idx="19">
                  <c:v>2364</c:v>
                </c:pt>
                <c:pt idx="20">
                  <c:v>2452</c:v>
                </c:pt>
                <c:pt idx="21">
                  <c:v>2470</c:v>
                </c:pt>
                <c:pt idx="22">
                  <c:v>2371</c:v>
                </c:pt>
                <c:pt idx="23">
                  <c:v>2340</c:v>
                </c:pt>
                <c:pt idx="24">
                  <c:v>2224</c:v>
                </c:pt>
                <c:pt idx="25">
                  <c:v>2397</c:v>
                </c:pt>
                <c:pt idx="26">
                  <c:v>2659</c:v>
                </c:pt>
                <c:pt idx="27">
                  <c:v>2821</c:v>
                </c:pt>
                <c:pt idx="28">
                  <c:v>2859</c:v>
                </c:pt>
                <c:pt idx="29">
                  <c:v>3087</c:v>
                </c:pt>
                <c:pt idx="30">
                  <c:v>3174</c:v>
                </c:pt>
                <c:pt idx="31">
                  <c:v>3433</c:v>
                </c:pt>
                <c:pt idx="32">
                  <c:v>3686</c:v>
                </c:pt>
                <c:pt idx="33">
                  <c:v>3803</c:v>
                </c:pt>
                <c:pt idx="34">
                  <c:v>3995</c:v>
                </c:pt>
                <c:pt idx="35">
                  <c:v>4247</c:v>
                </c:pt>
                <c:pt idx="36">
                  <c:v>4089</c:v>
                </c:pt>
                <c:pt idx="37">
                  <c:v>4410</c:v>
                </c:pt>
                <c:pt idx="38">
                  <c:v>5134</c:v>
                </c:pt>
                <c:pt idx="39">
                  <c:v>5579</c:v>
                </c:pt>
                <c:pt idx="40">
                  <c:v>6108</c:v>
                </c:pt>
                <c:pt idx="41">
                  <c:v>6020</c:v>
                </c:pt>
                <c:pt idx="42">
                  <c:v>6184</c:v>
                </c:pt>
                <c:pt idx="43">
                  <c:v>6116</c:v>
                </c:pt>
                <c:pt idx="44">
                  <c:v>5802</c:v>
                </c:pt>
                <c:pt idx="45">
                  <c:v>5952</c:v>
                </c:pt>
                <c:pt idx="46">
                  <c:v>6346</c:v>
                </c:pt>
                <c:pt idx="47">
                  <c:v>6218</c:v>
                </c:pt>
                <c:pt idx="48">
                  <c:v>6069</c:v>
                </c:pt>
                <c:pt idx="49">
                  <c:v>5817</c:v>
                </c:pt>
                <c:pt idx="50">
                  <c:v>5660</c:v>
                </c:pt>
                <c:pt idx="51">
                  <c:v>5630</c:v>
                </c:pt>
                <c:pt idx="52">
                  <c:v>5720</c:v>
                </c:pt>
                <c:pt idx="53">
                  <c:v>5948</c:v>
                </c:pt>
                <c:pt idx="54">
                  <c:v>6098</c:v>
                </c:pt>
                <c:pt idx="55">
                  <c:v>6344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2C-463A-BD9D-AC837908D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842488"/>
        <c:axId val="138411912"/>
      </c:lineChart>
      <c:dateAx>
        <c:axId val="1658424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6114721572725448"/>
              <c:y val="0.93355997870243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11912"/>
        <c:crosses val="autoZero"/>
        <c:auto val="0"/>
        <c:lblOffset val="100"/>
        <c:baseTimeUnit val="days"/>
      </c:dateAx>
      <c:valAx>
        <c:axId val="1384119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dirty="0"/>
                  <a:t>Milk (lb.)</a:t>
                </a:r>
              </a:p>
            </c:rich>
          </c:tx>
          <c:layout>
            <c:manualLayout>
              <c:xMode val="edge"/>
              <c:yMode val="edge"/>
              <c:x val="4.2501518927315204E-3"/>
              <c:y val="0.447389647202606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42488"/>
        <c:crosses val="autoZero"/>
        <c:crossBetween val="between"/>
        <c:majorUnit val="6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US Holsteins - 2017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gen_2017_mf!$M$1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cat>
            <c:strRef>
              <c:f>gen_2017_mf!$A$2:$A$95</c:f>
              <c:strCache>
                <c:ptCount val="94"/>
                <c:pt idx="0">
                  <c:v>901</c:v>
                </c:pt>
                <c:pt idx="1">
                  <c:v>904</c:v>
                </c:pt>
                <c:pt idx="2">
                  <c:v>906</c:v>
                </c:pt>
                <c:pt idx="3">
                  <c:v>908</c:v>
                </c:pt>
                <c:pt idx="4">
                  <c:v>910</c:v>
                </c:pt>
                <c:pt idx="5">
                  <c:v>1001</c:v>
                </c:pt>
                <c:pt idx="6">
                  <c:v>1002</c:v>
                </c:pt>
                <c:pt idx="7">
                  <c:v>1004</c:v>
                </c:pt>
                <c:pt idx="8">
                  <c:v>1005</c:v>
                </c:pt>
                <c:pt idx="9">
                  <c:v>1006</c:v>
                </c:pt>
                <c:pt idx="10">
                  <c:v>1007</c:v>
                </c:pt>
                <c:pt idx="11">
                  <c:v>1008</c:v>
                </c:pt>
                <c:pt idx="12">
                  <c:v>1009</c:v>
                </c:pt>
                <c:pt idx="13">
                  <c:v>1010</c:v>
                </c:pt>
                <c:pt idx="14">
                  <c:v>1011</c:v>
                </c:pt>
                <c:pt idx="15">
                  <c:v>1012</c:v>
                </c:pt>
                <c:pt idx="16">
                  <c:v>1101</c:v>
                </c:pt>
                <c:pt idx="17">
                  <c:v>1102</c:v>
                </c:pt>
                <c:pt idx="18">
                  <c:v>1103</c:v>
                </c:pt>
                <c:pt idx="19">
                  <c:v>1104</c:v>
                </c:pt>
                <c:pt idx="20">
                  <c:v>1105</c:v>
                </c:pt>
                <c:pt idx="21">
                  <c:v>1106</c:v>
                </c:pt>
                <c:pt idx="22">
                  <c:v>1107</c:v>
                </c:pt>
                <c:pt idx="23">
                  <c:v>1108</c:v>
                </c:pt>
                <c:pt idx="24">
                  <c:v>1109</c:v>
                </c:pt>
                <c:pt idx="25">
                  <c:v>1110</c:v>
                </c:pt>
                <c:pt idx="26">
                  <c:v>1111</c:v>
                </c:pt>
                <c:pt idx="27">
                  <c:v>1112</c:v>
                </c:pt>
                <c:pt idx="28">
                  <c:v>1201</c:v>
                </c:pt>
                <c:pt idx="29">
                  <c:v>1202</c:v>
                </c:pt>
                <c:pt idx="30">
                  <c:v>1203</c:v>
                </c:pt>
                <c:pt idx="31">
                  <c:v>1204</c:v>
                </c:pt>
                <c:pt idx="32">
                  <c:v>1205</c:v>
                </c:pt>
                <c:pt idx="33">
                  <c:v>1206</c:v>
                </c:pt>
                <c:pt idx="34">
                  <c:v>1207</c:v>
                </c:pt>
                <c:pt idx="35">
                  <c:v>1208</c:v>
                </c:pt>
                <c:pt idx="36">
                  <c:v>1209</c:v>
                </c:pt>
                <c:pt idx="37">
                  <c:v>1210</c:v>
                </c:pt>
                <c:pt idx="38">
                  <c:v>1211</c:v>
                </c:pt>
                <c:pt idx="39">
                  <c:v>1212</c:v>
                </c:pt>
                <c:pt idx="40">
                  <c:v>1301</c:v>
                </c:pt>
                <c:pt idx="41">
                  <c:v>1302</c:v>
                </c:pt>
                <c:pt idx="42">
                  <c:v>1303</c:v>
                </c:pt>
                <c:pt idx="43">
                  <c:v>1304</c:v>
                </c:pt>
                <c:pt idx="44">
                  <c:v>1305</c:v>
                </c:pt>
                <c:pt idx="45">
                  <c:v>1306</c:v>
                </c:pt>
                <c:pt idx="46">
                  <c:v>1307</c:v>
                </c:pt>
                <c:pt idx="47">
                  <c:v>1308</c:v>
                </c:pt>
                <c:pt idx="48">
                  <c:v>1309</c:v>
                </c:pt>
                <c:pt idx="49">
                  <c:v>1310</c:v>
                </c:pt>
                <c:pt idx="50">
                  <c:v>1311</c:v>
                </c:pt>
                <c:pt idx="51">
                  <c:v>1312</c:v>
                </c:pt>
                <c:pt idx="52">
                  <c:v>1401</c:v>
                </c:pt>
                <c:pt idx="53">
                  <c:v>1402</c:v>
                </c:pt>
                <c:pt idx="54">
                  <c:v>1403</c:v>
                </c:pt>
                <c:pt idx="55">
                  <c:v>1404</c:v>
                </c:pt>
                <c:pt idx="56">
                  <c:v>1405</c:v>
                </c:pt>
                <c:pt idx="57">
                  <c:v>1406</c:v>
                </c:pt>
                <c:pt idx="58">
                  <c:v>1407</c:v>
                </c:pt>
                <c:pt idx="59">
                  <c:v>1408</c:v>
                </c:pt>
                <c:pt idx="60">
                  <c:v>1409</c:v>
                </c:pt>
                <c:pt idx="61">
                  <c:v>1410</c:v>
                </c:pt>
                <c:pt idx="62">
                  <c:v>1411</c:v>
                </c:pt>
                <c:pt idx="63">
                  <c:v>1412</c:v>
                </c:pt>
                <c:pt idx="64">
                  <c:v>1501</c:v>
                </c:pt>
                <c:pt idx="65">
                  <c:v>1502</c:v>
                </c:pt>
                <c:pt idx="66">
                  <c:v>1503</c:v>
                </c:pt>
                <c:pt idx="67">
                  <c:v>1504</c:v>
                </c:pt>
                <c:pt idx="68">
                  <c:v>1505</c:v>
                </c:pt>
                <c:pt idx="69">
                  <c:v>1506</c:v>
                </c:pt>
                <c:pt idx="70">
                  <c:v>1507</c:v>
                </c:pt>
                <c:pt idx="71">
                  <c:v>1508</c:v>
                </c:pt>
                <c:pt idx="72">
                  <c:v>1509</c:v>
                </c:pt>
                <c:pt idx="73">
                  <c:v>1510</c:v>
                </c:pt>
                <c:pt idx="74">
                  <c:v>1511</c:v>
                </c:pt>
                <c:pt idx="75">
                  <c:v>1512</c:v>
                </c:pt>
                <c:pt idx="76">
                  <c:v>1601</c:v>
                </c:pt>
                <c:pt idx="77">
                  <c:v>1602</c:v>
                </c:pt>
                <c:pt idx="78">
                  <c:v>1603</c:v>
                </c:pt>
                <c:pt idx="79">
                  <c:v>1604</c:v>
                </c:pt>
                <c:pt idx="80">
                  <c:v>1605</c:v>
                </c:pt>
                <c:pt idx="81">
                  <c:v>1606</c:v>
                </c:pt>
                <c:pt idx="82">
                  <c:v>1607</c:v>
                </c:pt>
                <c:pt idx="83">
                  <c:v>1608</c:v>
                </c:pt>
                <c:pt idx="84">
                  <c:v>1609</c:v>
                </c:pt>
                <c:pt idx="85">
                  <c:v>1610</c:v>
                </c:pt>
                <c:pt idx="86">
                  <c:v>1611</c:v>
                </c:pt>
                <c:pt idx="87">
                  <c:v>1612</c:v>
                </c:pt>
                <c:pt idx="88">
                  <c:v>1701</c:v>
                </c:pt>
                <c:pt idx="89">
                  <c:v>1702</c:v>
                </c:pt>
                <c:pt idx="90">
                  <c:v>1703</c:v>
                </c:pt>
                <c:pt idx="91">
                  <c:v>1704</c:v>
                </c:pt>
                <c:pt idx="92">
                  <c:v>1705</c:v>
                </c:pt>
                <c:pt idx="93">
                  <c:v>* Young imputed cows were included in the count of old before 1203.</c:v>
                </c:pt>
              </c:strCache>
            </c:strRef>
          </c:cat>
          <c:val>
            <c:numRef>
              <c:f>gen_2017_mf!$M$2:$M$94</c:f>
              <c:numCache>
                <c:formatCode>General</c:formatCode>
                <c:ptCount val="93"/>
                <c:pt idx="0">
                  <c:v>13778</c:v>
                </c:pt>
                <c:pt idx="1">
                  <c:v>17285</c:v>
                </c:pt>
                <c:pt idx="2">
                  <c:v>19342</c:v>
                </c:pt>
                <c:pt idx="3">
                  <c:v>20649</c:v>
                </c:pt>
                <c:pt idx="4">
                  <c:v>21856</c:v>
                </c:pt>
                <c:pt idx="5">
                  <c:v>23035</c:v>
                </c:pt>
                <c:pt idx="6">
                  <c:v>24706</c:v>
                </c:pt>
                <c:pt idx="7">
                  <c:v>25777</c:v>
                </c:pt>
                <c:pt idx="8">
                  <c:v>26552</c:v>
                </c:pt>
                <c:pt idx="9">
                  <c:v>27465</c:v>
                </c:pt>
                <c:pt idx="10">
                  <c:v>28150</c:v>
                </c:pt>
                <c:pt idx="11">
                  <c:v>29082</c:v>
                </c:pt>
                <c:pt idx="12">
                  <c:v>30000</c:v>
                </c:pt>
                <c:pt idx="13">
                  <c:v>30800</c:v>
                </c:pt>
                <c:pt idx="14">
                  <c:v>31457</c:v>
                </c:pt>
                <c:pt idx="15">
                  <c:v>32454</c:v>
                </c:pt>
                <c:pt idx="16">
                  <c:v>33761</c:v>
                </c:pt>
                <c:pt idx="17">
                  <c:v>34526</c:v>
                </c:pt>
                <c:pt idx="18">
                  <c:v>36218</c:v>
                </c:pt>
                <c:pt idx="19">
                  <c:v>37356</c:v>
                </c:pt>
                <c:pt idx="20">
                  <c:v>38568</c:v>
                </c:pt>
                <c:pt idx="21">
                  <c:v>42887</c:v>
                </c:pt>
                <c:pt idx="22">
                  <c:v>43842</c:v>
                </c:pt>
                <c:pt idx="23">
                  <c:v>45609</c:v>
                </c:pt>
                <c:pt idx="24">
                  <c:v>46997</c:v>
                </c:pt>
                <c:pt idx="25">
                  <c:v>48697</c:v>
                </c:pt>
                <c:pt idx="26">
                  <c:v>49809</c:v>
                </c:pt>
                <c:pt idx="27">
                  <c:v>51149</c:v>
                </c:pt>
                <c:pt idx="28">
                  <c:v>53085</c:v>
                </c:pt>
                <c:pt idx="29">
                  <c:v>54307</c:v>
                </c:pt>
                <c:pt idx="30">
                  <c:v>56428</c:v>
                </c:pt>
                <c:pt idx="31">
                  <c:v>57870</c:v>
                </c:pt>
                <c:pt idx="32">
                  <c:v>59705</c:v>
                </c:pt>
                <c:pt idx="33">
                  <c:v>61548</c:v>
                </c:pt>
                <c:pt idx="34">
                  <c:v>63125</c:v>
                </c:pt>
                <c:pt idx="35">
                  <c:v>64691</c:v>
                </c:pt>
                <c:pt idx="36">
                  <c:v>66557</c:v>
                </c:pt>
                <c:pt idx="37">
                  <c:v>67942</c:v>
                </c:pt>
                <c:pt idx="38">
                  <c:v>70021</c:v>
                </c:pt>
                <c:pt idx="39">
                  <c:v>71776</c:v>
                </c:pt>
                <c:pt idx="40">
                  <c:v>74048</c:v>
                </c:pt>
                <c:pt idx="41">
                  <c:v>76587</c:v>
                </c:pt>
                <c:pt idx="42">
                  <c:v>78767</c:v>
                </c:pt>
                <c:pt idx="43">
                  <c:v>81486</c:v>
                </c:pt>
                <c:pt idx="44">
                  <c:v>82713</c:v>
                </c:pt>
                <c:pt idx="45">
                  <c:v>83742</c:v>
                </c:pt>
                <c:pt idx="46">
                  <c:v>88156</c:v>
                </c:pt>
                <c:pt idx="47">
                  <c:v>90347</c:v>
                </c:pt>
                <c:pt idx="48">
                  <c:v>92359</c:v>
                </c:pt>
                <c:pt idx="49">
                  <c:v>94187</c:v>
                </c:pt>
                <c:pt idx="50">
                  <c:v>96492</c:v>
                </c:pt>
                <c:pt idx="51">
                  <c:v>98177</c:v>
                </c:pt>
                <c:pt idx="52">
                  <c:v>102356</c:v>
                </c:pt>
                <c:pt idx="53">
                  <c:v>104578</c:v>
                </c:pt>
                <c:pt idx="54">
                  <c:v>106908</c:v>
                </c:pt>
                <c:pt idx="55">
                  <c:v>108625</c:v>
                </c:pt>
                <c:pt idx="56">
                  <c:v>112061</c:v>
                </c:pt>
                <c:pt idx="57">
                  <c:v>114224</c:v>
                </c:pt>
                <c:pt idx="58">
                  <c:v>116412</c:v>
                </c:pt>
                <c:pt idx="59">
                  <c:v>118840</c:v>
                </c:pt>
                <c:pt idx="60">
                  <c:v>121054</c:v>
                </c:pt>
                <c:pt idx="61">
                  <c:v>123855</c:v>
                </c:pt>
                <c:pt idx="62">
                  <c:v>126062</c:v>
                </c:pt>
                <c:pt idx="63">
                  <c:v>128460</c:v>
                </c:pt>
                <c:pt idx="64">
                  <c:v>131536</c:v>
                </c:pt>
                <c:pt idx="65">
                  <c:v>133801</c:v>
                </c:pt>
                <c:pt idx="66">
                  <c:v>136380</c:v>
                </c:pt>
                <c:pt idx="67">
                  <c:v>139059</c:v>
                </c:pt>
                <c:pt idx="68">
                  <c:v>142265</c:v>
                </c:pt>
                <c:pt idx="69">
                  <c:v>144818</c:v>
                </c:pt>
                <c:pt idx="70">
                  <c:v>147913</c:v>
                </c:pt>
                <c:pt idx="71">
                  <c:v>150313</c:v>
                </c:pt>
                <c:pt idx="72">
                  <c:v>152460</c:v>
                </c:pt>
                <c:pt idx="73">
                  <c:v>155418</c:v>
                </c:pt>
                <c:pt idx="74">
                  <c:v>157678</c:v>
                </c:pt>
                <c:pt idx="75">
                  <c:v>159622</c:v>
                </c:pt>
                <c:pt idx="76">
                  <c:v>161634</c:v>
                </c:pt>
                <c:pt idx="77">
                  <c:v>164822</c:v>
                </c:pt>
                <c:pt idx="78">
                  <c:v>171586</c:v>
                </c:pt>
                <c:pt idx="79">
                  <c:v>174293</c:v>
                </c:pt>
                <c:pt idx="80">
                  <c:v>180118</c:v>
                </c:pt>
                <c:pt idx="81">
                  <c:v>183602</c:v>
                </c:pt>
                <c:pt idx="82">
                  <c:v>185732</c:v>
                </c:pt>
                <c:pt idx="83">
                  <c:v>187976</c:v>
                </c:pt>
                <c:pt idx="84">
                  <c:v>190935</c:v>
                </c:pt>
                <c:pt idx="85">
                  <c:v>193599</c:v>
                </c:pt>
                <c:pt idx="86">
                  <c:v>196261</c:v>
                </c:pt>
                <c:pt idx="87">
                  <c:v>198920</c:v>
                </c:pt>
                <c:pt idx="88">
                  <c:v>202092</c:v>
                </c:pt>
                <c:pt idx="89">
                  <c:v>205887</c:v>
                </c:pt>
                <c:pt idx="90">
                  <c:v>208707</c:v>
                </c:pt>
                <c:pt idx="91">
                  <c:v>211272</c:v>
                </c:pt>
                <c:pt idx="92">
                  <c:v>214981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5-4CF9-B802-FBEEC06FDB77}"/>
            </c:ext>
          </c:extLst>
        </c:ser>
        <c:ser>
          <c:idx val="1"/>
          <c:order val="2"/>
          <c:tx>
            <c:strRef>
              <c:f>gen_2017_mf!$N$1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gen_2017_mf!$A$2:$A$95</c:f>
              <c:strCache>
                <c:ptCount val="94"/>
                <c:pt idx="0">
                  <c:v>901</c:v>
                </c:pt>
                <c:pt idx="1">
                  <c:v>904</c:v>
                </c:pt>
                <c:pt idx="2">
                  <c:v>906</c:v>
                </c:pt>
                <c:pt idx="3">
                  <c:v>908</c:v>
                </c:pt>
                <c:pt idx="4">
                  <c:v>910</c:v>
                </c:pt>
                <c:pt idx="5">
                  <c:v>1001</c:v>
                </c:pt>
                <c:pt idx="6">
                  <c:v>1002</c:v>
                </c:pt>
                <c:pt idx="7">
                  <c:v>1004</c:v>
                </c:pt>
                <c:pt idx="8">
                  <c:v>1005</c:v>
                </c:pt>
                <c:pt idx="9">
                  <c:v>1006</c:v>
                </c:pt>
                <c:pt idx="10">
                  <c:v>1007</c:v>
                </c:pt>
                <c:pt idx="11">
                  <c:v>1008</c:v>
                </c:pt>
                <c:pt idx="12">
                  <c:v>1009</c:v>
                </c:pt>
                <c:pt idx="13">
                  <c:v>1010</c:v>
                </c:pt>
                <c:pt idx="14">
                  <c:v>1011</c:v>
                </c:pt>
                <c:pt idx="15">
                  <c:v>1012</c:v>
                </c:pt>
                <c:pt idx="16">
                  <c:v>1101</c:v>
                </c:pt>
                <c:pt idx="17">
                  <c:v>1102</c:v>
                </c:pt>
                <c:pt idx="18">
                  <c:v>1103</c:v>
                </c:pt>
                <c:pt idx="19">
                  <c:v>1104</c:v>
                </c:pt>
                <c:pt idx="20">
                  <c:v>1105</c:v>
                </c:pt>
                <c:pt idx="21">
                  <c:v>1106</c:v>
                </c:pt>
                <c:pt idx="22">
                  <c:v>1107</c:v>
                </c:pt>
                <c:pt idx="23">
                  <c:v>1108</c:v>
                </c:pt>
                <c:pt idx="24">
                  <c:v>1109</c:v>
                </c:pt>
                <c:pt idx="25">
                  <c:v>1110</c:v>
                </c:pt>
                <c:pt idx="26">
                  <c:v>1111</c:v>
                </c:pt>
                <c:pt idx="27">
                  <c:v>1112</c:v>
                </c:pt>
                <c:pt idx="28">
                  <c:v>1201</c:v>
                </c:pt>
                <c:pt idx="29">
                  <c:v>1202</c:v>
                </c:pt>
                <c:pt idx="30">
                  <c:v>1203</c:v>
                </c:pt>
                <c:pt idx="31">
                  <c:v>1204</c:v>
                </c:pt>
                <c:pt idx="32">
                  <c:v>1205</c:v>
                </c:pt>
                <c:pt idx="33">
                  <c:v>1206</c:v>
                </c:pt>
                <c:pt idx="34">
                  <c:v>1207</c:v>
                </c:pt>
                <c:pt idx="35">
                  <c:v>1208</c:v>
                </c:pt>
                <c:pt idx="36">
                  <c:v>1209</c:v>
                </c:pt>
                <c:pt idx="37">
                  <c:v>1210</c:v>
                </c:pt>
                <c:pt idx="38">
                  <c:v>1211</c:v>
                </c:pt>
                <c:pt idx="39">
                  <c:v>1212</c:v>
                </c:pt>
                <c:pt idx="40">
                  <c:v>1301</c:v>
                </c:pt>
                <c:pt idx="41">
                  <c:v>1302</c:v>
                </c:pt>
                <c:pt idx="42">
                  <c:v>1303</c:v>
                </c:pt>
                <c:pt idx="43">
                  <c:v>1304</c:v>
                </c:pt>
                <c:pt idx="44">
                  <c:v>1305</c:v>
                </c:pt>
                <c:pt idx="45">
                  <c:v>1306</c:v>
                </c:pt>
                <c:pt idx="46">
                  <c:v>1307</c:v>
                </c:pt>
                <c:pt idx="47">
                  <c:v>1308</c:v>
                </c:pt>
                <c:pt idx="48">
                  <c:v>1309</c:v>
                </c:pt>
                <c:pt idx="49">
                  <c:v>1310</c:v>
                </c:pt>
                <c:pt idx="50">
                  <c:v>1311</c:v>
                </c:pt>
                <c:pt idx="51">
                  <c:v>1312</c:v>
                </c:pt>
                <c:pt idx="52">
                  <c:v>1401</c:v>
                </c:pt>
                <c:pt idx="53">
                  <c:v>1402</c:v>
                </c:pt>
                <c:pt idx="54">
                  <c:v>1403</c:v>
                </c:pt>
                <c:pt idx="55">
                  <c:v>1404</c:v>
                </c:pt>
                <c:pt idx="56">
                  <c:v>1405</c:v>
                </c:pt>
                <c:pt idx="57">
                  <c:v>1406</c:v>
                </c:pt>
                <c:pt idx="58">
                  <c:v>1407</c:v>
                </c:pt>
                <c:pt idx="59">
                  <c:v>1408</c:v>
                </c:pt>
                <c:pt idx="60">
                  <c:v>1409</c:v>
                </c:pt>
                <c:pt idx="61">
                  <c:v>1410</c:v>
                </c:pt>
                <c:pt idx="62">
                  <c:v>1411</c:v>
                </c:pt>
                <c:pt idx="63">
                  <c:v>1412</c:v>
                </c:pt>
                <c:pt idx="64">
                  <c:v>1501</c:v>
                </c:pt>
                <c:pt idx="65">
                  <c:v>1502</c:v>
                </c:pt>
                <c:pt idx="66">
                  <c:v>1503</c:v>
                </c:pt>
                <c:pt idx="67">
                  <c:v>1504</c:v>
                </c:pt>
                <c:pt idx="68">
                  <c:v>1505</c:v>
                </c:pt>
                <c:pt idx="69">
                  <c:v>1506</c:v>
                </c:pt>
                <c:pt idx="70">
                  <c:v>1507</c:v>
                </c:pt>
                <c:pt idx="71">
                  <c:v>1508</c:v>
                </c:pt>
                <c:pt idx="72">
                  <c:v>1509</c:v>
                </c:pt>
                <c:pt idx="73">
                  <c:v>1510</c:v>
                </c:pt>
                <c:pt idx="74">
                  <c:v>1511</c:v>
                </c:pt>
                <c:pt idx="75">
                  <c:v>1512</c:v>
                </c:pt>
                <c:pt idx="76">
                  <c:v>1601</c:v>
                </c:pt>
                <c:pt idx="77">
                  <c:v>1602</c:v>
                </c:pt>
                <c:pt idx="78">
                  <c:v>1603</c:v>
                </c:pt>
                <c:pt idx="79">
                  <c:v>1604</c:v>
                </c:pt>
                <c:pt idx="80">
                  <c:v>1605</c:v>
                </c:pt>
                <c:pt idx="81">
                  <c:v>1606</c:v>
                </c:pt>
                <c:pt idx="82">
                  <c:v>1607</c:v>
                </c:pt>
                <c:pt idx="83">
                  <c:v>1608</c:v>
                </c:pt>
                <c:pt idx="84">
                  <c:v>1609</c:v>
                </c:pt>
                <c:pt idx="85">
                  <c:v>1610</c:v>
                </c:pt>
                <c:pt idx="86">
                  <c:v>1611</c:v>
                </c:pt>
                <c:pt idx="87">
                  <c:v>1612</c:v>
                </c:pt>
                <c:pt idx="88">
                  <c:v>1701</c:v>
                </c:pt>
                <c:pt idx="89">
                  <c:v>1702</c:v>
                </c:pt>
                <c:pt idx="90">
                  <c:v>1703</c:v>
                </c:pt>
                <c:pt idx="91">
                  <c:v>1704</c:v>
                </c:pt>
                <c:pt idx="92">
                  <c:v>1705</c:v>
                </c:pt>
                <c:pt idx="93">
                  <c:v>* Young imputed cows were included in the count of old before 1203.</c:v>
                </c:pt>
              </c:strCache>
            </c:strRef>
          </c:cat>
          <c:val>
            <c:numRef>
              <c:f>gen_2017_mf!$N$2:$N$94</c:f>
              <c:numCache>
                <c:formatCode>General</c:formatCode>
                <c:ptCount val="93"/>
                <c:pt idx="0">
                  <c:v>2879</c:v>
                </c:pt>
                <c:pt idx="1">
                  <c:v>4648</c:v>
                </c:pt>
                <c:pt idx="2">
                  <c:v>6023</c:v>
                </c:pt>
                <c:pt idx="3">
                  <c:v>7398</c:v>
                </c:pt>
                <c:pt idx="4">
                  <c:v>8762</c:v>
                </c:pt>
                <c:pt idx="5">
                  <c:v>10379</c:v>
                </c:pt>
                <c:pt idx="6">
                  <c:v>12706</c:v>
                </c:pt>
                <c:pt idx="7">
                  <c:v>14574</c:v>
                </c:pt>
                <c:pt idx="8">
                  <c:v>15757</c:v>
                </c:pt>
                <c:pt idx="9">
                  <c:v>16831</c:v>
                </c:pt>
                <c:pt idx="10">
                  <c:v>17460</c:v>
                </c:pt>
                <c:pt idx="11">
                  <c:v>18364</c:v>
                </c:pt>
                <c:pt idx="12">
                  <c:v>20796</c:v>
                </c:pt>
                <c:pt idx="13">
                  <c:v>23018</c:v>
                </c:pt>
                <c:pt idx="14">
                  <c:v>25152</c:v>
                </c:pt>
                <c:pt idx="15">
                  <c:v>28989</c:v>
                </c:pt>
                <c:pt idx="16">
                  <c:v>34299</c:v>
                </c:pt>
                <c:pt idx="17">
                  <c:v>37855</c:v>
                </c:pt>
                <c:pt idx="18">
                  <c:v>41848</c:v>
                </c:pt>
                <c:pt idx="19">
                  <c:v>45438</c:v>
                </c:pt>
                <c:pt idx="20">
                  <c:v>50388</c:v>
                </c:pt>
                <c:pt idx="21">
                  <c:v>55115</c:v>
                </c:pt>
                <c:pt idx="22">
                  <c:v>59722</c:v>
                </c:pt>
                <c:pt idx="23">
                  <c:v>63677</c:v>
                </c:pt>
                <c:pt idx="24">
                  <c:v>68172</c:v>
                </c:pt>
                <c:pt idx="25">
                  <c:v>72740</c:v>
                </c:pt>
                <c:pt idx="26">
                  <c:v>77134</c:v>
                </c:pt>
                <c:pt idx="27">
                  <c:v>82303</c:v>
                </c:pt>
                <c:pt idx="28">
                  <c:v>88408</c:v>
                </c:pt>
                <c:pt idx="29">
                  <c:v>95379</c:v>
                </c:pt>
                <c:pt idx="30">
                  <c:v>102074</c:v>
                </c:pt>
                <c:pt idx="31">
                  <c:v>108519</c:v>
                </c:pt>
                <c:pt idx="32">
                  <c:v>119120</c:v>
                </c:pt>
                <c:pt idx="33">
                  <c:v>129367</c:v>
                </c:pt>
                <c:pt idx="34">
                  <c:v>136149</c:v>
                </c:pt>
                <c:pt idx="35">
                  <c:v>145277</c:v>
                </c:pt>
                <c:pt idx="36">
                  <c:v>154596</c:v>
                </c:pt>
                <c:pt idx="37">
                  <c:v>161960</c:v>
                </c:pt>
                <c:pt idx="38">
                  <c:v>172522</c:v>
                </c:pt>
                <c:pt idx="39">
                  <c:v>183219</c:v>
                </c:pt>
                <c:pt idx="40">
                  <c:v>194412</c:v>
                </c:pt>
                <c:pt idx="41">
                  <c:v>203081</c:v>
                </c:pt>
                <c:pt idx="42">
                  <c:v>216479</c:v>
                </c:pt>
                <c:pt idx="43">
                  <c:v>229556</c:v>
                </c:pt>
                <c:pt idx="44">
                  <c:v>239751</c:v>
                </c:pt>
                <c:pt idx="45">
                  <c:v>250356</c:v>
                </c:pt>
                <c:pt idx="46">
                  <c:v>271203</c:v>
                </c:pt>
                <c:pt idx="47">
                  <c:v>284499</c:v>
                </c:pt>
                <c:pt idx="48">
                  <c:v>298799</c:v>
                </c:pt>
                <c:pt idx="49">
                  <c:v>310010</c:v>
                </c:pt>
                <c:pt idx="50">
                  <c:v>323224</c:v>
                </c:pt>
                <c:pt idx="51">
                  <c:v>335022</c:v>
                </c:pt>
                <c:pt idx="52">
                  <c:v>350279</c:v>
                </c:pt>
                <c:pt idx="53">
                  <c:v>361088</c:v>
                </c:pt>
                <c:pt idx="54">
                  <c:v>374436</c:v>
                </c:pt>
                <c:pt idx="55">
                  <c:v>386115</c:v>
                </c:pt>
                <c:pt idx="56">
                  <c:v>403703</c:v>
                </c:pt>
                <c:pt idx="57">
                  <c:v>419096</c:v>
                </c:pt>
                <c:pt idx="58">
                  <c:v>433096</c:v>
                </c:pt>
                <c:pt idx="59">
                  <c:v>448334</c:v>
                </c:pt>
                <c:pt idx="60">
                  <c:v>470826</c:v>
                </c:pt>
                <c:pt idx="61">
                  <c:v>489741</c:v>
                </c:pt>
                <c:pt idx="62">
                  <c:v>507064</c:v>
                </c:pt>
                <c:pt idx="63">
                  <c:v>533907</c:v>
                </c:pt>
                <c:pt idx="64">
                  <c:v>553262</c:v>
                </c:pt>
                <c:pt idx="65">
                  <c:v>573384</c:v>
                </c:pt>
                <c:pt idx="66">
                  <c:v>597697</c:v>
                </c:pt>
                <c:pt idx="67">
                  <c:v>620182</c:v>
                </c:pt>
                <c:pt idx="68">
                  <c:v>644464</c:v>
                </c:pt>
                <c:pt idx="69">
                  <c:v>672273</c:v>
                </c:pt>
                <c:pt idx="70">
                  <c:v>699563</c:v>
                </c:pt>
                <c:pt idx="71">
                  <c:v>722358</c:v>
                </c:pt>
                <c:pt idx="72">
                  <c:v>745718</c:v>
                </c:pt>
                <c:pt idx="73">
                  <c:v>774417</c:v>
                </c:pt>
                <c:pt idx="74">
                  <c:v>798106</c:v>
                </c:pt>
                <c:pt idx="75">
                  <c:v>819365</c:v>
                </c:pt>
                <c:pt idx="76">
                  <c:v>845100</c:v>
                </c:pt>
                <c:pt idx="77">
                  <c:v>868241</c:v>
                </c:pt>
                <c:pt idx="78">
                  <c:v>894524</c:v>
                </c:pt>
                <c:pt idx="79">
                  <c:v>922022</c:v>
                </c:pt>
                <c:pt idx="80">
                  <c:v>956082</c:v>
                </c:pt>
                <c:pt idx="81">
                  <c:v>990855</c:v>
                </c:pt>
                <c:pt idx="82">
                  <c:v>1015041</c:v>
                </c:pt>
                <c:pt idx="83">
                  <c:v>1037308</c:v>
                </c:pt>
                <c:pt idx="84">
                  <c:v>1069003</c:v>
                </c:pt>
                <c:pt idx="85">
                  <c:v>1096057</c:v>
                </c:pt>
                <c:pt idx="86">
                  <c:v>1125148</c:v>
                </c:pt>
                <c:pt idx="87">
                  <c:v>1156174</c:v>
                </c:pt>
                <c:pt idx="88">
                  <c:v>1187231</c:v>
                </c:pt>
                <c:pt idx="89">
                  <c:v>1226346</c:v>
                </c:pt>
                <c:pt idx="90">
                  <c:v>1258973</c:v>
                </c:pt>
                <c:pt idx="91">
                  <c:v>1282775</c:v>
                </c:pt>
                <c:pt idx="92">
                  <c:v>1323370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5-4CF9-B802-FBEEC06FD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619332944"/>
        <c:axId val="-618875952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gen_2017_mf!$A$1</c15:sqref>
                        </c15:formulaRef>
                      </c:ext>
                    </c:extLst>
                    <c:strCache>
                      <c:ptCount val="1"/>
                      <c:pt idx="0">
                        <c:v>Date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gen_2017_mf!$A$2:$A$95</c15:sqref>
                        </c15:formulaRef>
                      </c:ext>
                    </c:extLst>
                    <c:strCache>
                      <c:ptCount val="94"/>
                      <c:pt idx="0">
                        <c:v>901</c:v>
                      </c:pt>
                      <c:pt idx="1">
                        <c:v>904</c:v>
                      </c:pt>
                      <c:pt idx="2">
                        <c:v>906</c:v>
                      </c:pt>
                      <c:pt idx="3">
                        <c:v>908</c:v>
                      </c:pt>
                      <c:pt idx="4">
                        <c:v>910</c:v>
                      </c:pt>
                      <c:pt idx="5">
                        <c:v>1001</c:v>
                      </c:pt>
                      <c:pt idx="6">
                        <c:v>1002</c:v>
                      </c:pt>
                      <c:pt idx="7">
                        <c:v>1004</c:v>
                      </c:pt>
                      <c:pt idx="8">
                        <c:v>1005</c:v>
                      </c:pt>
                      <c:pt idx="9">
                        <c:v>1006</c:v>
                      </c:pt>
                      <c:pt idx="10">
                        <c:v>1007</c:v>
                      </c:pt>
                      <c:pt idx="11">
                        <c:v>1008</c:v>
                      </c:pt>
                      <c:pt idx="12">
                        <c:v>1009</c:v>
                      </c:pt>
                      <c:pt idx="13">
                        <c:v>1010</c:v>
                      </c:pt>
                      <c:pt idx="14">
                        <c:v>1011</c:v>
                      </c:pt>
                      <c:pt idx="15">
                        <c:v>1012</c:v>
                      </c:pt>
                      <c:pt idx="16">
                        <c:v>1101</c:v>
                      </c:pt>
                      <c:pt idx="17">
                        <c:v>1102</c:v>
                      </c:pt>
                      <c:pt idx="18">
                        <c:v>1103</c:v>
                      </c:pt>
                      <c:pt idx="19">
                        <c:v>1104</c:v>
                      </c:pt>
                      <c:pt idx="20">
                        <c:v>1105</c:v>
                      </c:pt>
                      <c:pt idx="21">
                        <c:v>1106</c:v>
                      </c:pt>
                      <c:pt idx="22">
                        <c:v>1107</c:v>
                      </c:pt>
                      <c:pt idx="23">
                        <c:v>1108</c:v>
                      </c:pt>
                      <c:pt idx="24">
                        <c:v>1109</c:v>
                      </c:pt>
                      <c:pt idx="25">
                        <c:v>1110</c:v>
                      </c:pt>
                      <c:pt idx="26">
                        <c:v>1111</c:v>
                      </c:pt>
                      <c:pt idx="27">
                        <c:v>1112</c:v>
                      </c:pt>
                      <c:pt idx="28">
                        <c:v>1201</c:v>
                      </c:pt>
                      <c:pt idx="29">
                        <c:v>1202</c:v>
                      </c:pt>
                      <c:pt idx="30">
                        <c:v>1203</c:v>
                      </c:pt>
                      <c:pt idx="31">
                        <c:v>1204</c:v>
                      </c:pt>
                      <c:pt idx="32">
                        <c:v>1205</c:v>
                      </c:pt>
                      <c:pt idx="33">
                        <c:v>1206</c:v>
                      </c:pt>
                      <c:pt idx="34">
                        <c:v>1207</c:v>
                      </c:pt>
                      <c:pt idx="35">
                        <c:v>1208</c:v>
                      </c:pt>
                      <c:pt idx="36">
                        <c:v>1209</c:v>
                      </c:pt>
                      <c:pt idx="37">
                        <c:v>1210</c:v>
                      </c:pt>
                      <c:pt idx="38">
                        <c:v>1211</c:v>
                      </c:pt>
                      <c:pt idx="39">
                        <c:v>1212</c:v>
                      </c:pt>
                      <c:pt idx="40">
                        <c:v>1301</c:v>
                      </c:pt>
                      <c:pt idx="41">
                        <c:v>1302</c:v>
                      </c:pt>
                      <c:pt idx="42">
                        <c:v>1303</c:v>
                      </c:pt>
                      <c:pt idx="43">
                        <c:v>1304</c:v>
                      </c:pt>
                      <c:pt idx="44">
                        <c:v>1305</c:v>
                      </c:pt>
                      <c:pt idx="45">
                        <c:v>1306</c:v>
                      </c:pt>
                      <c:pt idx="46">
                        <c:v>1307</c:v>
                      </c:pt>
                      <c:pt idx="47">
                        <c:v>1308</c:v>
                      </c:pt>
                      <c:pt idx="48">
                        <c:v>1309</c:v>
                      </c:pt>
                      <c:pt idx="49">
                        <c:v>1310</c:v>
                      </c:pt>
                      <c:pt idx="50">
                        <c:v>1311</c:v>
                      </c:pt>
                      <c:pt idx="51">
                        <c:v>1312</c:v>
                      </c:pt>
                      <c:pt idx="52">
                        <c:v>1401</c:v>
                      </c:pt>
                      <c:pt idx="53">
                        <c:v>1402</c:v>
                      </c:pt>
                      <c:pt idx="54">
                        <c:v>1403</c:v>
                      </c:pt>
                      <c:pt idx="55">
                        <c:v>1404</c:v>
                      </c:pt>
                      <c:pt idx="56">
                        <c:v>1405</c:v>
                      </c:pt>
                      <c:pt idx="57">
                        <c:v>1406</c:v>
                      </c:pt>
                      <c:pt idx="58">
                        <c:v>1407</c:v>
                      </c:pt>
                      <c:pt idx="59">
                        <c:v>1408</c:v>
                      </c:pt>
                      <c:pt idx="60">
                        <c:v>1409</c:v>
                      </c:pt>
                      <c:pt idx="61">
                        <c:v>1410</c:v>
                      </c:pt>
                      <c:pt idx="62">
                        <c:v>1411</c:v>
                      </c:pt>
                      <c:pt idx="63">
                        <c:v>1412</c:v>
                      </c:pt>
                      <c:pt idx="64">
                        <c:v>1501</c:v>
                      </c:pt>
                      <c:pt idx="65">
                        <c:v>1502</c:v>
                      </c:pt>
                      <c:pt idx="66">
                        <c:v>1503</c:v>
                      </c:pt>
                      <c:pt idx="67">
                        <c:v>1504</c:v>
                      </c:pt>
                      <c:pt idx="68">
                        <c:v>1505</c:v>
                      </c:pt>
                      <c:pt idx="69">
                        <c:v>1506</c:v>
                      </c:pt>
                      <c:pt idx="70">
                        <c:v>1507</c:v>
                      </c:pt>
                      <c:pt idx="71">
                        <c:v>1508</c:v>
                      </c:pt>
                      <c:pt idx="72">
                        <c:v>1509</c:v>
                      </c:pt>
                      <c:pt idx="73">
                        <c:v>1510</c:v>
                      </c:pt>
                      <c:pt idx="74">
                        <c:v>1511</c:v>
                      </c:pt>
                      <c:pt idx="75">
                        <c:v>1512</c:v>
                      </c:pt>
                      <c:pt idx="76">
                        <c:v>1601</c:v>
                      </c:pt>
                      <c:pt idx="77">
                        <c:v>1602</c:v>
                      </c:pt>
                      <c:pt idx="78">
                        <c:v>1603</c:v>
                      </c:pt>
                      <c:pt idx="79">
                        <c:v>1604</c:v>
                      </c:pt>
                      <c:pt idx="80">
                        <c:v>1605</c:v>
                      </c:pt>
                      <c:pt idx="81">
                        <c:v>1606</c:v>
                      </c:pt>
                      <c:pt idx="82">
                        <c:v>1607</c:v>
                      </c:pt>
                      <c:pt idx="83">
                        <c:v>1608</c:v>
                      </c:pt>
                      <c:pt idx="84">
                        <c:v>1609</c:v>
                      </c:pt>
                      <c:pt idx="85">
                        <c:v>1610</c:v>
                      </c:pt>
                      <c:pt idx="86">
                        <c:v>1611</c:v>
                      </c:pt>
                      <c:pt idx="87">
                        <c:v>1612</c:v>
                      </c:pt>
                      <c:pt idx="88">
                        <c:v>1701</c:v>
                      </c:pt>
                      <c:pt idx="89">
                        <c:v>1702</c:v>
                      </c:pt>
                      <c:pt idx="90">
                        <c:v>1703</c:v>
                      </c:pt>
                      <c:pt idx="91">
                        <c:v>1704</c:v>
                      </c:pt>
                      <c:pt idx="92">
                        <c:v>1705</c:v>
                      </c:pt>
                      <c:pt idx="93">
                        <c:v>* Young imputed cows were included in the count of old before 1203.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gen_2017_mf!$A$2:$A$94</c15:sqref>
                        </c15:formulaRef>
                      </c:ext>
                    </c:extLst>
                    <c:numCache>
                      <c:formatCode>General</c:formatCode>
                      <c:ptCount val="93"/>
                      <c:pt idx="0">
                        <c:v>901</c:v>
                      </c:pt>
                      <c:pt idx="1">
                        <c:v>904</c:v>
                      </c:pt>
                      <c:pt idx="2">
                        <c:v>906</c:v>
                      </c:pt>
                      <c:pt idx="3">
                        <c:v>908</c:v>
                      </c:pt>
                      <c:pt idx="4">
                        <c:v>910</c:v>
                      </c:pt>
                      <c:pt idx="5">
                        <c:v>1001</c:v>
                      </c:pt>
                      <c:pt idx="6">
                        <c:v>1002</c:v>
                      </c:pt>
                      <c:pt idx="7">
                        <c:v>1004</c:v>
                      </c:pt>
                      <c:pt idx="8">
                        <c:v>1005</c:v>
                      </c:pt>
                      <c:pt idx="9">
                        <c:v>1006</c:v>
                      </c:pt>
                      <c:pt idx="10">
                        <c:v>1007</c:v>
                      </c:pt>
                      <c:pt idx="11">
                        <c:v>1008</c:v>
                      </c:pt>
                      <c:pt idx="12">
                        <c:v>1009</c:v>
                      </c:pt>
                      <c:pt idx="13">
                        <c:v>1010</c:v>
                      </c:pt>
                      <c:pt idx="14">
                        <c:v>1011</c:v>
                      </c:pt>
                      <c:pt idx="15">
                        <c:v>1012</c:v>
                      </c:pt>
                      <c:pt idx="16">
                        <c:v>1101</c:v>
                      </c:pt>
                      <c:pt idx="17">
                        <c:v>1102</c:v>
                      </c:pt>
                      <c:pt idx="18">
                        <c:v>1103</c:v>
                      </c:pt>
                      <c:pt idx="19">
                        <c:v>1104</c:v>
                      </c:pt>
                      <c:pt idx="20">
                        <c:v>1105</c:v>
                      </c:pt>
                      <c:pt idx="21">
                        <c:v>1106</c:v>
                      </c:pt>
                      <c:pt idx="22">
                        <c:v>1107</c:v>
                      </c:pt>
                      <c:pt idx="23">
                        <c:v>1108</c:v>
                      </c:pt>
                      <c:pt idx="24">
                        <c:v>1109</c:v>
                      </c:pt>
                      <c:pt idx="25">
                        <c:v>1110</c:v>
                      </c:pt>
                      <c:pt idx="26">
                        <c:v>1111</c:v>
                      </c:pt>
                      <c:pt idx="27">
                        <c:v>1112</c:v>
                      </c:pt>
                      <c:pt idx="28">
                        <c:v>1201</c:v>
                      </c:pt>
                      <c:pt idx="29">
                        <c:v>1202</c:v>
                      </c:pt>
                      <c:pt idx="30">
                        <c:v>1203</c:v>
                      </c:pt>
                      <c:pt idx="31">
                        <c:v>1204</c:v>
                      </c:pt>
                      <c:pt idx="32">
                        <c:v>1205</c:v>
                      </c:pt>
                      <c:pt idx="33">
                        <c:v>1206</c:v>
                      </c:pt>
                      <c:pt idx="34">
                        <c:v>1207</c:v>
                      </c:pt>
                      <c:pt idx="35">
                        <c:v>1208</c:v>
                      </c:pt>
                      <c:pt idx="36">
                        <c:v>1209</c:v>
                      </c:pt>
                      <c:pt idx="37">
                        <c:v>1210</c:v>
                      </c:pt>
                      <c:pt idx="38">
                        <c:v>1211</c:v>
                      </c:pt>
                      <c:pt idx="39">
                        <c:v>1212</c:v>
                      </c:pt>
                      <c:pt idx="40">
                        <c:v>1301</c:v>
                      </c:pt>
                      <c:pt idx="41">
                        <c:v>1302</c:v>
                      </c:pt>
                      <c:pt idx="42">
                        <c:v>1303</c:v>
                      </c:pt>
                      <c:pt idx="43">
                        <c:v>1304</c:v>
                      </c:pt>
                      <c:pt idx="44">
                        <c:v>1305</c:v>
                      </c:pt>
                      <c:pt idx="45">
                        <c:v>1306</c:v>
                      </c:pt>
                      <c:pt idx="46">
                        <c:v>1307</c:v>
                      </c:pt>
                      <c:pt idx="47">
                        <c:v>1308</c:v>
                      </c:pt>
                      <c:pt idx="48">
                        <c:v>1309</c:v>
                      </c:pt>
                      <c:pt idx="49">
                        <c:v>1310</c:v>
                      </c:pt>
                      <c:pt idx="50">
                        <c:v>1311</c:v>
                      </c:pt>
                      <c:pt idx="51">
                        <c:v>1312</c:v>
                      </c:pt>
                      <c:pt idx="52">
                        <c:v>1401</c:v>
                      </c:pt>
                      <c:pt idx="53">
                        <c:v>1402</c:v>
                      </c:pt>
                      <c:pt idx="54">
                        <c:v>1403</c:v>
                      </c:pt>
                      <c:pt idx="55">
                        <c:v>1404</c:v>
                      </c:pt>
                      <c:pt idx="56">
                        <c:v>1405</c:v>
                      </c:pt>
                      <c:pt idx="57">
                        <c:v>1406</c:v>
                      </c:pt>
                      <c:pt idx="58">
                        <c:v>1407</c:v>
                      </c:pt>
                      <c:pt idx="59">
                        <c:v>1408</c:v>
                      </c:pt>
                      <c:pt idx="60">
                        <c:v>1409</c:v>
                      </c:pt>
                      <c:pt idx="61">
                        <c:v>1410</c:v>
                      </c:pt>
                      <c:pt idx="62">
                        <c:v>1411</c:v>
                      </c:pt>
                      <c:pt idx="63">
                        <c:v>1412</c:v>
                      </c:pt>
                      <c:pt idx="64">
                        <c:v>1501</c:v>
                      </c:pt>
                      <c:pt idx="65">
                        <c:v>1502</c:v>
                      </c:pt>
                      <c:pt idx="66">
                        <c:v>1503</c:v>
                      </c:pt>
                      <c:pt idx="67">
                        <c:v>1504</c:v>
                      </c:pt>
                      <c:pt idx="68">
                        <c:v>1505</c:v>
                      </c:pt>
                      <c:pt idx="69">
                        <c:v>1506</c:v>
                      </c:pt>
                      <c:pt idx="70">
                        <c:v>1507</c:v>
                      </c:pt>
                      <c:pt idx="71">
                        <c:v>1508</c:v>
                      </c:pt>
                      <c:pt idx="72">
                        <c:v>1509</c:v>
                      </c:pt>
                      <c:pt idx="73">
                        <c:v>1510</c:v>
                      </c:pt>
                      <c:pt idx="74">
                        <c:v>1511</c:v>
                      </c:pt>
                      <c:pt idx="75">
                        <c:v>1512</c:v>
                      </c:pt>
                      <c:pt idx="76">
                        <c:v>1601</c:v>
                      </c:pt>
                      <c:pt idx="77">
                        <c:v>1602</c:v>
                      </c:pt>
                      <c:pt idx="78">
                        <c:v>1603</c:v>
                      </c:pt>
                      <c:pt idx="79">
                        <c:v>1604</c:v>
                      </c:pt>
                      <c:pt idx="80">
                        <c:v>1605</c:v>
                      </c:pt>
                      <c:pt idx="81">
                        <c:v>1606</c:v>
                      </c:pt>
                      <c:pt idx="82">
                        <c:v>1607</c:v>
                      </c:pt>
                      <c:pt idx="83">
                        <c:v>1608</c:v>
                      </c:pt>
                      <c:pt idx="84">
                        <c:v>1609</c:v>
                      </c:pt>
                      <c:pt idx="85">
                        <c:v>1610</c:v>
                      </c:pt>
                      <c:pt idx="86">
                        <c:v>1611</c:v>
                      </c:pt>
                      <c:pt idx="87">
                        <c:v>1612</c:v>
                      </c:pt>
                      <c:pt idx="88">
                        <c:v>1701</c:v>
                      </c:pt>
                      <c:pt idx="89">
                        <c:v>1702</c:v>
                      </c:pt>
                      <c:pt idx="90">
                        <c:v>1703</c:v>
                      </c:pt>
                      <c:pt idx="91">
                        <c:v>1704</c:v>
                      </c:pt>
                      <c:pt idx="92">
                        <c:v>1705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CE5-4CF9-B802-FBEEC06FDB77}"/>
                  </c:ext>
                </c:extLst>
              </c15:ser>
            </c15:filteredBarSeries>
          </c:ext>
        </c:extLst>
      </c:barChart>
      <c:catAx>
        <c:axId val="-61933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ja-JP"/>
            </a:pPr>
            <a:endParaRPr lang="en-US"/>
          </a:p>
        </c:txPr>
        <c:crossAx val="-618875952"/>
        <c:crosses val="autoZero"/>
        <c:auto val="1"/>
        <c:lblAlgn val="ctr"/>
        <c:lblOffset val="100"/>
        <c:noMultiLvlLbl val="0"/>
      </c:catAx>
      <c:valAx>
        <c:axId val="-618875952"/>
        <c:scaling>
          <c:orientation val="minMax"/>
          <c:max val="160000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genotyped</a:t>
                </a:r>
                <a:r>
                  <a:rPr lang="en-US" sz="1200" baseline="0"/>
                  <a:t> animals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28392424901399E-2"/>
              <c:y val="0.170671543631417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-619332944"/>
        <c:crosses val="autoZero"/>
        <c:crossBetween val="between"/>
        <c:majorUnit val="200000"/>
      </c:valAx>
    </c:plotArea>
    <c:legend>
      <c:legendPos val="l"/>
      <c:layout>
        <c:manualLayout>
          <c:xMode val="edge"/>
          <c:yMode val="edge"/>
          <c:x val="0.20542920029347"/>
          <c:y val="0.21121414962316001"/>
          <c:w val="0.14322653908906999"/>
          <c:h val="0.20978468080505999"/>
        </c:manualLayout>
      </c:layout>
      <c:overlay val="1"/>
      <c:txPr>
        <a:bodyPr/>
        <a:lstStyle/>
        <a:p>
          <a:pPr>
            <a:defRPr lang="ja-JP"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/>
              <a:t>Number of Animals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0.94(0.0005)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3B-4BFB-9C86-AB2601E728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0.97(0.0005)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3B-4BFB-9C86-AB2601E728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0.99(0)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3B-4BFB-9C86-AB2601E7286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0.99(0.0005)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3B-4BFB-9C86-AB2601E728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0.99(0.001)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3B-4BFB-9C86-AB2601E72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Sheet1!$M$3:$M$7</c:f>
                <c:numCache>
                  <c:formatCode>General</c:formatCode>
                  <c:ptCount val="5"/>
                  <c:pt idx="0">
                    <c:v>5.0000000000000001E-4</c:v>
                  </c:pt>
                  <c:pt idx="1">
                    <c:v>5.0000000000000001E-4</c:v>
                  </c:pt>
                  <c:pt idx="2">
                    <c:v>0</c:v>
                  </c:pt>
                  <c:pt idx="3">
                    <c:v>5.0000000000000001E-4</c:v>
                  </c:pt>
                  <c:pt idx="4">
                    <c:v>1E-3</c:v>
                  </c:pt>
                </c:numCache>
              </c:numRef>
            </c:plus>
            <c:minus>
              <c:numRef>
                <c:f>Sheet1!$N$3:$N$7</c:f>
                <c:numCache>
                  <c:formatCode>General</c:formatCode>
                  <c:ptCount val="5"/>
                  <c:pt idx="0">
                    <c:v>-5.0000000000000001E-4</c:v>
                  </c:pt>
                  <c:pt idx="1">
                    <c:v>-5.0000000000000001E-4</c:v>
                  </c:pt>
                  <c:pt idx="2">
                    <c:v>0</c:v>
                  </c:pt>
                  <c:pt idx="3">
                    <c:v>-5.0000000000000001E-4</c:v>
                  </c:pt>
                  <c:pt idx="4">
                    <c:v>-1E-3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cat>
            <c:strRef>
              <c:f>Sheet1!$K$3:$K$7</c:f>
              <c:strCache>
                <c:ptCount val="5"/>
                <c:pt idx="0">
                  <c:v>2k</c:v>
                </c:pt>
                <c:pt idx="1">
                  <c:v>5k</c:v>
                </c:pt>
                <c:pt idx="2">
                  <c:v>10k</c:v>
                </c:pt>
                <c:pt idx="3">
                  <c:v>15k</c:v>
                </c:pt>
                <c:pt idx="4">
                  <c:v>20k</c:v>
                </c:pt>
              </c:strCache>
            </c:strRef>
          </c:cat>
          <c:val>
            <c:numRef>
              <c:f>Sheet1!$L$3:$L$7</c:f>
              <c:numCache>
                <c:formatCode>0.00</c:formatCode>
                <c:ptCount val="5"/>
                <c:pt idx="0">
                  <c:v>0.94369999999999998</c:v>
                </c:pt>
                <c:pt idx="1">
                  <c:v>0.97119999999999995</c:v>
                </c:pt>
                <c:pt idx="2">
                  <c:v>0.98499999999999999</c:v>
                </c:pt>
                <c:pt idx="3">
                  <c:v>0.99</c:v>
                </c:pt>
                <c:pt idx="4">
                  <c:v>0.99199999999999999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3B-4BFB-9C86-AB2601E72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398600"/>
        <c:axId val="338397816"/>
      </c:lineChart>
      <c:catAx>
        <c:axId val="33839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97816"/>
        <c:crosses val="autoZero"/>
        <c:auto val="1"/>
        <c:lblAlgn val="ctr"/>
        <c:lblOffset val="100"/>
        <c:noMultiLvlLbl val="0"/>
      </c:catAx>
      <c:valAx>
        <c:axId val="338397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Correlation(SD)</a:t>
                </a:r>
              </a:p>
              <a:p>
                <a:pPr>
                  <a:defRPr sz="2000"/>
                </a:pP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crossAx val="33839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4E57B-0D33-48E5-8017-52278BE89EAC}" type="doc">
      <dgm:prSet loTypeId="urn:microsoft.com/office/officeart/2005/8/layout/funnel1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574680-933C-4255-BD71-41BD4340EF0B}">
      <dgm:prSet phldrT="[Text]" custT="1"/>
      <dgm:spPr/>
      <dgm:t>
        <a:bodyPr/>
        <a:lstStyle/>
        <a:p>
          <a:r>
            <a:rPr lang="en-US" sz="1600" b="1" dirty="0"/>
            <a:t>Pedigree</a:t>
          </a:r>
        </a:p>
      </dgm:t>
    </dgm:pt>
    <dgm:pt modelId="{6623CEEB-7296-4C89-A003-75910589D51B}" type="parTrans" cxnId="{D79D0050-9364-4650-96C3-E8C2F557FF23}">
      <dgm:prSet/>
      <dgm:spPr/>
      <dgm:t>
        <a:bodyPr/>
        <a:lstStyle/>
        <a:p>
          <a:endParaRPr lang="en-US"/>
        </a:p>
      </dgm:t>
    </dgm:pt>
    <dgm:pt modelId="{F9C624AE-4E7A-4070-AA0E-75CB294A2EB8}" type="sibTrans" cxnId="{D79D0050-9364-4650-96C3-E8C2F557FF23}">
      <dgm:prSet/>
      <dgm:spPr/>
      <dgm:t>
        <a:bodyPr/>
        <a:lstStyle/>
        <a:p>
          <a:endParaRPr lang="en-US"/>
        </a:p>
      </dgm:t>
    </dgm:pt>
    <dgm:pt modelId="{4213F4C9-94EE-454A-A7A8-F7ABD5C4F8FB}">
      <dgm:prSet phldrT="[Text]" custT="1"/>
      <dgm:spPr/>
      <dgm:t>
        <a:bodyPr/>
        <a:lstStyle/>
        <a:p>
          <a:r>
            <a:rPr lang="en-US" sz="1600" b="1" dirty="0"/>
            <a:t>Phenotype</a:t>
          </a:r>
        </a:p>
      </dgm:t>
    </dgm:pt>
    <dgm:pt modelId="{A122735C-E780-4EF4-BAEA-0D755CD48D3D}" type="parTrans" cxnId="{313DB328-D66A-4E0C-9328-F744C23E2649}">
      <dgm:prSet/>
      <dgm:spPr/>
      <dgm:t>
        <a:bodyPr/>
        <a:lstStyle/>
        <a:p>
          <a:endParaRPr lang="en-US"/>
        </a:p>
      </dgm:t>
    </dgm:pt>
    <dgm:pt modelId="{1E28B9DF-107A-489F-824E-E2CCB8B87B18}" type="sibTrans" cxnId="{313DB328-D66A-4E0C-9328-F744C23E2649}">
      <dgm:prSet/>
      <dgm:spPr/>
      <dgm:t>
        <a:bodyPr/>
        <a:lstStyle/>
        <a:p>
          <a:endParaRPr lang="en-US"/>
        </a:p>
      </dgm:t>
    </dgm:pt>
    <dgm:pt modelId="{C4D4DA8B-2B64-45D6-AA70-42D2AC8901B0}">
      <dgm:prSet phldrT="[Text]" custT="1"/>
      <dgm:spPr/>
      <dgm:t>
        <a:bodyPr/>
        <a:lstStyle/>
        <a:p>
          <a:r>
            <a:rPr lang="en-US" sz="1600" b="1" dirty="0"/>
            <a:t>Model</a:t>
          </a:r>
        </a:p>
      </dgm:t>
    </dgm:pt>
    <dgm:pt modelId="{4C79075C-4A7C-4D7E-A927-FAF798476E2F}" type="parTrans" cxnId="{6EC081F4-9342-4564-8357-4EDBDEB21F2A}">
      <dgm:prSet/>
      <dgm:spPr/>
      <dgm:t>
        <a:bodyPr/>
        <a:lstStyle/>
        <a:p>
          <a:endParaRPr lang="en-US"/>
        </a:p>
      </dgm:t>
    </dgm:pt>
    <dgm:pt modelId="{6FCDCE9D-F6D9-4C68-85AB-696A67ADDB4D}" type="sibTrans" cxnId="{6EC081F4-9342-4564-8357-4EDBDEB21F2A}">
      <dgm:prSet/>
      <dgm:spPr/>
      <dgm:t>
        <a:bodyPr/>
        <a:lstStyle/>
        <a:p>
          <a:endParaRPr lang="en-US"/>
        </a:p>
      </dgm:t>
    </dgm:pt>
    <dgm:pt modelId="{82CF2B1B-131D-4970-BBA6-5B06D2EB7160}">
      <dgm:prSet phldrT="[Text]" custT="1"/>
      <dgm:spPr/>
      <dgm:t>
        <a:bodyPr/>
        <a:lstStyle/>
        <a:p>
          <a:r>
            <a:rPr lang="en-US" sz="2000" b="1" dirty="0"/>
            <a:t>Estimated Breeding Value(EBV)</a:t>
          </a:r>
        </a:p>
      </dgm:t>
    </dgm:pt>
    <dgm:pt modelId="{B4D6CD0F-5946-47A8-8C85-44CE6961270D}" type="parTrans" cxnId="{0BB1EE94-460F-4421-B76B-B22D75F1CACA}">
      <dgm:prSet/>
      <dgm:spPr/>
      <dgm:t>
        <a:bodyPr/>
        <a:lstStyle/>
        <a:p>
          <a:endParaRPr lang="en-US"/>
        </a:p>
      </dgm:t>
    </dgm:pt>
    <dgm:pt modelId="{A9AEA7C2-FA08-4674-9551-CF216DE2D41D}" type="sibTrans" cxnId="{0BB1EE94-460F-4421-B76B-B22D75F1CACA}">
      <dgm:prSet/>
      <dgm:spPr/>
      <dgm:t>
        <a:bodyPr/>
        <a:lstStyle/>
        <a:p>
          <a:endParaRPr lang="en-US"/>
        </a:p>
      </dgm:t>
    </dgm:pt>
    <dgm:pt modelId="{7CA5DC0C-B655-453B-8152-514692DFD649}" type="pres">
      <dgm:prSet presAssocID="{99A4E57B-0D33-48E5-8017-52278BE89EAC}" presName="Name0" presStyleCnt="0">
        <dgm:presLayoutVars>
          <dgm:chMax val="4"/>
          <dgm:resizeHandles val="exact"/>
        </dgm:presLayoutVars>
      </dgm:prSet>
      <dgm:spPr/>
    </dgm:pt>
    <dgm:pt modelId="{7BF9BCCA-3123-4154-95A9-473BFAFB08EF}" type="pres">
      <dgm:prSet presAssocID="{99A4E57B-0D33-48E5-8017-52278BE89EAC}" presName="ellipse" presStyleLbl="trBgShp" presStyleIdx="0" presStyleCnt="1"/>
      <dgm:spPr/>
    </dgm:pt>
    <dgm:pt modelId="{8B2FD98C-DBCD-4E11-8A1B-D3CD36B6B974}" type="pres">
      <dgm:prSet presAssocID="{99A4E57B-0D33-48E5-8017-52278BE89EAC}" presName="arrow1" presStyleLbl="fgShp" presStyleIdx="0" presStyleCnt="1"/>
      <dgm:spPr/>
    </dgm:pt>
    <dgm:pt modelId="{36A0D79C-144B-4C76-996B-B61E3913C10B}" type="pres">
      <dgm:prSet presAssocID="{99A4E57B-0D33-48E5-8017-52278BE89EAC}" presName="rectangle" presStyleLbl="revTx" presStyleIdx="0" presStyleCnt="1">
        <dgm:presLayoutVars>
          <dgm:bulletEnabled val="1"/>
        </dgm:presLayoutVars>
      </dgm:prSet>
      <dgm:spPr/>
    </dgm:pt>
    <dgm:pt modelId="{C998D21C-F65F-46CE-8C88-11585CCC5CB3}" type="pres">
      <dgm:prSet presAssocID="{4213F4C9-94EE-454A-A7A8-F7ABD5C4F8FB}" presName="item1" presStyleLbl="node1" presStyleIdx="0" presStyleCnt="3">
        <dgm:presLayoutVars>
          <dgm:bulletEnabled val="1"/>
        </dgm:presLayoutVars>
      </dgm:prSet>
      <dgm:spPr/>
    </dgm:pt>
    <dgm:pt modelId="{420BE40A-8E94-4687-B1E4-62F1C068F876}" type="pres">
      <dgm:prSet presAssocID="{C4D4DA8B-2B64-45D6-AA70-42D2AC8901B0}" presName="item2" presStyleLbl="node1" presStyleIdx="1" presStyleCnt="3" custScaleX="121725" custScaleY="122089">
        <dgm:presLayoutVars>
          <dgm:bulletEnabled val="1"/>
        </dgm:presLayoutVars>
      </dgm:prSet>
      <dgm:spPr/>
    </dgm:pt>
    <dgm:pt modelId="{8119C74F-496D-4D17-80A8-9641B174B5D5}" type="pres">
      <dgm:prSet presAssocID="{82CF2B1B-131D-4970-BBA6-5B06D2EB7160}" presName="item3" presStyleLbl="node1" presStyleIdx="2" presStyleCnt="3" custLinFactNeighborX="14361">
        <dgm:presLayoutVars>
          <dgm:bulletEnabled val="1"/>
        </dgm:presLayoutVars>
      </dgm:prSet>
      <dgm:spPr/>
    </dgm:pt>
    <dgm:pt modelId="{92DCD34E-F712-4B15-9112-9D288183CFCB}" type="pres">
      <dgm:prSet presAssocID="{99A4E57B-0D33-48E5-8017-52278BE89EAC}" presName="funnel" presStyleLbl="trAlignAcc1" presStyleIdx="0" presStyleCnt="1"/>
      <dgm:spPr/>
    </dgm:pt>
  </dgm:ptLst>
  <dgm:cxnLst>
    <dgm:cxn modelId="{6439080B-8801-432E-90C7-8130207120BC}" type="presOf" srcId="{C4D4DA8B-2B64-45D6-AA70-42D2AC8901B0}" destId="{C998D21C-F65F-46CE-8C88-11585CCC5CB3}" srcOrd="0" destOrd="0" presId="urn:microsoft.com/office/officeart/2005/8/layout/funnel1"/>
    <dgm:cxn modelId="{3B340210-7599-4B8D-91A0-D97722639D17}" type="presOf" srcId="{82CF2B1B-131D-4970-BBA6-5B06D2EB7160}" destId="{36A0D79C-144B-4C76-996B-B61E3913C10B}" srcOrd="0" destOrd="0" presId="urn:microsoft.com/office/officeart/2005/8/layout/funnel1"/>
    <dgm:cxn modelId="{313DB328-D66A-4E0C-9328-F744C23E2649}" srcId="{99A4E57B-0D33-48E5-8017-52278BE89EAC}" destId="{4213F4C9-94EE-454A-A7A8-F7ABD5C4F8FB}" srcOrd="1" destOrd="0" parTransId="{A122735C-E780-4EF4-BAEA-0D755CD48D3D}" sibTransId="{1E28B9DF-107A-489F-824E-E2CCB8B87B18}"/>
    <dgm:cxn modelId="{EC481E2A-CD90-46AC-8ADC-3F4A2C813E15}" type="presOf" srcId="{3E574680-933C-4255-BD71-41BD4340EF0B}" destId="{8119C74F-496D-4D17-80A8-9641B174B5D5}" srcOrd="0" destOrd="0" presId="urn:microsoft.com/office/officeart/2005/8/layout/funnel1"/>
    <dgm:cxn modelId="{EC2BFC4A-9BFD-4529-AC78-C27809E7689B}" type="presOf" srcId="{99A4E57B-0D33-48E5-8017-52278BE89EAC}" destId="{7CA5DC0C-B655-453B-8152-514692DFD649}" srcOrd="0" destOrd="0" presId="urn:microsoft.com/office/officeart/2005/8/layout/funnel1"/>
    <dgm:cxn modelId="{D79D0050-9364-4650-96C3-E8C2F557FF23}" srcId="{99A4E57B-0D33-48E5-8017-52278BE89EAC}" destId="{3E574680-933C-4255-BD71-41BD4340EF0B}" srcOrd="0" destOrd="0" parTransId="{6623CEEB-7296-4C89-A003-75910589D51B}" sibTransId="{F9C624AE-4E7A-4070-AA0E-75CB294A2EB8}"/>
    <dgm:cxn modelId="{E9846B7C-A552-48E1-8467-A6A4FAF69503}" type="presOf" srcId="{4213F4C9-94EE-454A-A7A8-F7ABD5C4F8FB}" destId="{420BE40A-8E94-4687-B1E4-62F1C068F876}" srcOrd="0" destOrd="0" presId="urn:microsoft.com/office/officeart/2005/8/layout/funnel1"/>
    <dgm:cxn modelId="{0BB1EE94-460F-4421-B76B-B22D75F1CACA}" srcId="{99A4E57B-0D33-48E5-8017-52278BE89EAC}" destId="{82CF2B1B-131D-4970-BBA6-5B06D2EB7160}" srcOrd="3" destOrd="0" parTransId="{B4D6CD0F-5946-47A8-8C85-44CE6961270D}" sibTransId="{A9AEA7C2-FA08-4674-9551-CF216DE2D41D}"/>
    <dgm:cxn modelId="{6EC081F4-9342-4564-8357-4EDBDEB21F2A}" srcId="{99A4E57B-0D33-48E5-8017-52278BE89EAC}" destId="{C4D4DA8B-2B64-45D6-AA70-42D2AC8901B0}" srcOrd="2" destOrd="0" parTransId="{4C79075C-4A7C-4D7E-A927-FAF798476E2F}" sibTransId="{6FCDCE9D-F6D9-4C68-85AB-696A67ADDB4D}"/>
    <dgm:cxn modelId="{E9650797-578A-44F8-84A9-A47221A1A862}" type="presParOf" srcId="{7CA5DC0C-B655-453B-8152-514692DFD649}" destId="{7BF9BCCA-3123-4154-95A9-473BFAFB08EF}" srcOrd="0" destOrd="0" presId="urn:microsoft.com/office/officeart/2005/8/layout/funnel1"/>
    <dgm:cxn modelId="{62FC87A6-5D22-401E-867B-98D78B5EE443}" type="presParOf" srcId="{7CA5DC0C-B655-453B-8152-514692DFD649}" destId="{8B2FD98C-DBCD-4E11-8A1B-D3CD36B6B974}" srcOrd="1" destOrd="0" presId="urn:microsoft.com/office/officeart/2005/8/layout/funnel1"/>
    <dgm:cxn modelId="{807A72FF-95CF-4634-96A5-811E54DFB604}" type="presParOf" srcId="{7CA5DC0C-B655-453B-8152-514692DFD649}" destId="{36A0D79C-144B-4C76-996B-B61E3913C10B}" srcOrd="2" destOrd="0" presId="urn:microsoft.com/office/officeart/2005/8/layout/funnel1"/>
    <dgm:cxn modelId="{C011A285-8377-498C-9E1E-0997057AD3DD}" type="presParOf" srcId="{7CA5DC0C-B655-453B-8152-514692DFD649}" destId="{C998D21C-F65F-46CE-8C88-11585CCC5CB3}" srcOrd="3" destOrd="0" presId="urn:microsoft.com/office/officeart/2005/8/layout/funnel1"/>
    <dgm:cxn modelId="{48410BCC-2A26-46AE-A580-64A9FDCC59AA}" type="presParOf" srcId="{7CA5DC0C-B655-453B-8152-514692DFD649}" destId="{420BE40A-8E94-4687-B1E4-62F1C068F876}" srcOrd="4" destOrd="0" presId="urn:microsoft.com/office/officeart/2005/8/layout/funnel1"/>
    <dgm:cxn modelId="{B9AD58A4-3ABF-4BC3-840D-F38148C3E7B5}" type="presParOf" srcId="{7CA5DC0C-B655-453B-8152-514692DFD649}" destId="{8119C74F-496D-4D17-80A8-9641B174B5D5}" srcOrd="5" destOrd="0" presId="urn:microsoft.com/office/officeart/2005/8/layout/funnel1"/>
    <dgm:cxn modelId="{32F957F6-A584-45D9-9426-39F69DCCD9E3}" type="presParOf" srcId="{7CA5DC0C-B655-453B-8152-514692DFD649}" destId="{92DCD34E-F712-4B15-9112-9D288183CF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4E57B-0D33-48E5-8017-52278BE89EAC}" type="doc">
      <dgm:prSet loTypeId="urn:microsoft.com/office/officeart/2005/8/layout/funnel1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574680-933C-4255-BD71-41BD4340EF0B}">
      <dgm:prSet phldrT="[Text]"/>
      <dgm:spPr/>
      <dgm:t>
        <a:bodyPr/>
        <a:lstStyle/>
        <a:p>
          <a:r>
            <a:rPr lang="en-US" b="1" dirty="0"/>
            <a:t>Pedigree</a:t>
          </a:r>
        </a:p>
      </dgm:t>
    </dgm:pt>
    <dgm:pt modelId="{6623CEEB-7296-4C89-A003-75910589D51B}" type="parTrans" cxnId="{D79D0050-9364-4650-96C3-E8C2F557FF23}">
      <dgm:prSet/>
      <dgm:spPr/>
      <dgm:t>
        <a:bodyPr/>
        <a:lstStyle/>
        <a:p>
          <a:endParaRPr lang="en-US"/>
        </a:p>
      </dgm:t>
    </dgm:pt>
    <dgm:pt modelId="{F9C624AE-4E7A-4070-AA0E-75CB294A2EB8}" type="sibTrans" cxnId="{D79D0050-9364-4650-96C3-E8C2F557FF23}">
      <dgm:prSet/>
      <dgm:spPr/>
      <dgm:t>
        <a:bodyPr/>
        <a:lstStyle/>
        <a:p>
          <a:endParaRPr lang="en-US"/>
        </a:p>
      </dgm:t>
    </dgm:pt>
    <dgm:pt modelId="{4213F4C9-94EE-454A-A7A8-F7ABD5C4F8FB}">
      <dgm:prSet phldrT="[Text]" custT="1"/>
      <dgm:spPr/>
      <dgm:t>
        <a:bodyPr/>
        <a:lstStyle/>
        <a:p>
          <a:r>
            <a:rPr lang="en-US" sz="1600" b="1" dirty="0"/>
            <a:t>Phenotype</a:t>
          </a:r>
        </a:p>
      </dgm:t>
    </dgm:pt>
    <dgm:pt modelId="{A122735C-E780-4EF4-BAEA-0D755CD48D3D}" type="parTrans" cxnId="{313DB328-D66A-4E0C-9328-F744C23E2649}">
      <dgm:prSet/>
      <dgm:spPr/>
      <dgm:t>
        <a:bodyPr/>
        <a:lstStyle/>
        <a:p>
          <a:endParaRPr lang="en-US"/>
        </a:p>
      </dgm:t>
    </dgm:pt>
    <dgm:pt modelId="{1E28B9DF-107A-489F-824E-E2CCB8B87B18}" type="sibTrans" cxnId="{313DB328-D66A-4E0C-9328-F744C23E2649}">
      <dgm:prSet/>
      <dgm:spPr/>
      <dgm:t>
        <a:bodyPr/>
        <a:lstStyle/>
        <a:p>
          <a:endParaRPr lang="en-US"/>
        </a:p>
      </dgm:t>
    </dgm:pt>
    <dgm:pt modelId="{C4D4DA8B-2B64-45D6-AA70-42D2AC8901B0}">
      <dgm:prSet phldrT="[Text]"/>
      <dgm:spPr/>
      <dgm:t>
        <a:bodyPr/>
        <a:lstStyle/>
        <a:p>
          <a:r>
            <a:rPr lang="en-US" b="1" dirty="0"/>
            <a:t>Model</a:t>
          </a:r>
        </a:p>
      </dgm:t>
    </dgm:pt>
    <dgm:pt modelId="{4C79075C-4A7C-4D7E-A927-FAF798476E2F}" type="parTrans" cxnId="{6EC081F4-9342-4564-8357-4EDBDEB21F2A}">
      <dgm:prSet/>
      <dgm:spPr/>
      <dgm:t>
        <a:bodyPr/>
        <a:lstStyle/>
        <a:p>
          <a:endParaRPr lang="en-US"/>
        </a:p>
      </dgm:t>
    </dgm:pt>
    <dgm:pt modelId="{6FCDCE9D-F6D9-4C68-85AB-696A67ADDB4D}" type="sibTrans" cxnId="{6EC081F4-9342-4564-8357-4EDBDEB21F2A}">
      <dgm:prSet/>
      <dgm:spPr/>
      <dgm:t>
        <a:bodyPr/>
        <a:lstStyle/>
        <a:p>
          <a:endParaRPr lang="en-US"/>
        </a:p>
      </dgm:t>
    </dgm:pt>
    <dgm:pt modelId="{82CF2B1B-131D-4970-BBA6-5B06D2EB7160}">
      <dgm:prSet phldrT="[Text]" custT="1"/>
      <dgm:spPr/>
      <dgm:t>
        <a:bodyPr/>
        <a:lstStyle/>
        <a:p>
          <a:r>
            <a:rPr lang="en-US" sz="2000" b="1" dirty="0"/>
            <a:t>Genomic Breeding Value</a:t>
          </a:r>
        </a:p>
      </dgm:t>
    </dgm:pt>
    <dgm:pt modelId="{B4D6CD0F-5946-47A8-8C85-44CE6961270D}" type="parTrans" cxnId="{0BB1EE94-460F-4421-B76B-B22D75F1CACA}">
      <dgm:prSet/>
      <dgm:spPr/>
      <dgm:t>
        <a:bodyPr/>
        <a:lstStyle/>
        <a:p>
          <a:endParaRPr lang="en-US"/>
        </a:p>
      </dgm:t>
    </dgm:pt>
    <dgm:pt modelId="{A9AEA7C2-FA08-4674-9551-CF216DE2D41D}" type="sibTrans" cxnId="{0BB1EE94-460F-4421-B76B-B22D75F1CACA}">
      <dgm:prSet/>
      <dgm:spPr/>
      <dgm:t>
        <a:bodyPr/>
        <a:lstStyle/>
        <a:p>
          <a:endParaRPr lang="en-US"/>
        </a:p>
      </dgm:t>
    </dgm:pt>
    <dgm:pt modelId="{7CA5DC0C-B655-453B-8152-514692DFD649}" type="pres">
      <dgm:prSet presAssocID="{99A4E57B-0D33-48E5-8017-52278BE89EAC}" presName="Name0" presStyleCnt="0">
        <dgm:presLayoutVars>
          <dgm:chMax val="4"/>
          <dgm:resizeHandles val="exact"/>
        </dgm:presLayoutVars>
      </dgm:prSet>
      <dgm:spPr/>
    </dgm:pt>
    <dgm:pt modelId="{7BF9BCCA-3123-4154-95A9-473BFAFB08EF}" type="pres">
      <dgm:prSet presAssocID="{99A4E57B-0D33-48E5-8017-52278BE89EAC}" presName="ellipse" presStyleLbl="trBgShp" presStyleIdx="0" presStyleCnt="1"/>
      <dgm:spPr/>
    </dgm:pt>
    <dgm:pt modelId="{8B2FD98C-DBCD-4E11-8A1B-D3CD36B6B974}" type="pres">
      <dgm:prSet presAssocID="{99A4E57B-0D33-48E5-8017-52278BE89EAC}" presName="arrow1" presStyleLbl="fgShp" presStyleIdx="0" presStyleCnt="1"/>
      <dgm:spPr/>
    </dgm:pt>
    <dgm:pt modelId="{36A0D79C-144B-4C76-996B-B61E3913C10B}" type="pres">
      <dgm:prSet presAssocID="{99A4E57B-0D33-48E5-8017-52278BE89EAC}" presName="rectangle" presStyleLbl="revTx" presStyleIdx="0" presStyleCnt="1">
        <dgm:presLayoutVars>
          <dgm:bulletEnabled val="1"/>
        </dgm:presLayoutVars>
      </dgm:prSet>
      <dgm:spPr/>
    </dgm:pt>
    <dgm:pt modelId="{C998D21C-F65F-46CE-8C88-11585CCC5CB3}" type="pres">
      <dgm:prSet presAssocID="{4213F4C9-94EE-454A-A7A8-F7ABD5C4F8FB}" presName="item1" presStyleLbl="node1" presStyleIdx="0" presStyleCnt="3">
        <dgm:presLayoutVars>
          <dgm:bulletEnabled val="1"/>
        </dgm:presLayoutVars>
      </dgm:prSet>
      <dgm:spPr/>
    </dgm:pt>
    <dgm:pt modelId="{420BE40A-8E94-4687-B1E4-62F1C068F876}" type="pres">
      <dgm:prSet presAssocID="{C4D4DA8B-2B64-45D6-AA70-42D2AC8901B0}" presName="item2" presStyleLbl="node1" presStyleIdx="1" presStyleCnt="3" custScaleX="121725" custScaleY="122089">
        <dgm:presLayoutVars>
          <dgm:bulletEnabled val="1"/>
        </dgm:presLayoutVars>
      </dgm:prSet>
      <dgm:spPr/>
    </dgm:pt>
    <dgm:pt modelId="{8119C74F-496D-4D17-80A8-9641B174B5D5}" type="pres">
      <dgm:prSet presAssocID="{82CF2B1B-131D-4970-BBA6-5B06D2EB7160}" presName="item3" presStyleLbl="node1" presStyleIdx="2" presStyleCnt="3" custLinFactNeighborX="14361">
        <dgm:presLayoutVars>
          <dgm:bulletEnabled val="1"/>
        </dgm:presLayoutVars>
      </dgm:prSet>
      <dgm:spPr/>
    </dgm:pt>
    <dgm:pt modelId="{92DCD34E-F712-4B15-9112-9D288183CFCB}" type="pres">
      <dgm:prSet presAssocID="{99A4E57B-0D33-48E5-8017-52278BE89EAC}" presName="funnel" presStyleLbl="trAlignAcc1" presStyleIdx="0" presStyleCnt="1"/>
      <dgm:spPr/>
    </dgm:pt>
  </dgm:ptLst>
  <dgm:cxnLst>
    <dgm:cxn modelId="{313DB328-D66A-4E0C-9328-F744C23E2649}" srcId="{99A4E57B-0D33-48E5-8017-52278BE89EAC}" destId="{4213F4C9-94EE-454A-A7A8-F7ABD5C4F8FB}" srcOrd="1" destOrd="0" parTransId="{A122735C-E780-4EF4-BAEA-0D755CD48D3D}" sibTransId="{1E28B9DF-107A-489F-824E-E2CCB8B87B18}"/>
    <dgm:cxn modelId="{EBF9A729-B8C4-41C9-B149-6AA00E1D7C50}" type="presOf" srcId="{3E574680-933C-4255-BD71-41BD4340EF0B}" destId="{8119C74F-496D-4D17-80A8-9641B174B5D5}" srcOrd="0" destOrd="0" presId="urn:microsoft.com/office/officeart/2005/8/layout/funnel1"/>
    <dgm:cxn modelId="{D79D0050-9364-4650-96C3-E8C2F557FF23}" srcId="{99A4E57B-0D33-48E5-8017-52278BE89EAC}" destId="{3E574680-933C-4255-BD71-41BD4340EF0B}" srcOrd="0" destOrd="0" parTransId="{6623CEEB-7296-4C89-A003-75910589D51B}" sibTransId="{F9C624AE-4E7A-4070-AA0E-75CB294A2EB8}"/>
    <dgm:cxn modelId="{0BB1EE94-460F-4421-B76B-B22D75F1CACA}" srcId="{99A4E57B-0D33-48E5-8017-52278BE89EAC}" destId="{82CF2B1B-131D-4970-BBA6-5B06D2EB7160}" srcOrd="3" destOrd="0" parTransId="{B4D6CD0F-5946-47A8-8C85-44CE6961270D}" sibTransId="{A9AEA7C2-FA08-4674-9551-CF216DE2D41D}"/>
    <dgm:cxn modelId="{E5A7DEA7-9155-4CF6-B2A3-DED653C3DF9C}" type="presOf" srcId="{4213F4C9-94EE-454A-A7A8-F7ABD5C4F8FB}" destId="{420BE40A-8E94-4687-B1E4-62F1C068F876}" srcOrd="0" destOrd="0" presId="urn:microsoft.com/office/officeart/2005/8/layout/funnel1"/>
    <dgm:cxn modelId="{806885AC-AB15-4A79-974F-0B040E0B2790}" type="presOf" srcId="{82CF2B1B-131D-4970-BBA6-5B06D2EB7160}" destId="{36A0D79C-144B-4C76-996B-B61E3913C10B}" srcOrd="0" destOrd="0" presId="urn:microsoft.com/office/officeart/2005/8/layout/funnel1"/>
    <dgm:cxn modelId="{5950C5B2-C985-45F8-9E30-34604514C676}" type="presOf" srcId="{99A4E57B-0D33-48E5-8017-52278BE89EAC}" destId="{7CA5DC0C-B655-453B-8152-514692DFD649}" srcOrd="0" destOrd="0" presId="urn:microsoft.com/office/officeart/2005/8/layout/funnel1"/>
    <dgm:cxn modelId="{A13037C9-6FD4-4434-9725-78DD90C1D542}" type="presOf" srcId="{C4D4DA8B-2B64-45D6-AA70-42D2AC8901B0}" destId="{C998D21C-F65F-46CE-8C88-11585CCC5CB3}" srcOrd="0" destOrd="0" presId="urn:microsoft.com/office/officeart/2005/8/layout/funnel1"/>
    <dgm:cxn modelId="{6EC081F4-9342-4564-8357-4EDBDEB21F2A}" srcId="{99A4E57B-0D33-48E5-8017-52278BE89EAC}" destId="{C4D4DA8B-2B64-45D6-AA70-42D2AC8901B0}" srcOrd="2" destOrd="0" parTransId="{4C79075C-4A7C-4D7E-A927-FAF798476E2F}" sibTransId="{6FCDCE9D-F6D9-4C68-85AB-696A67ADDB4D}"/>
    <dgm:cxn modelId="{9EB4E35A-8DC9-4684-AE9B-13B5395EEFA4}" type="presParOf" srcId="{7CA5DC0C-B655-453B-8152-514692DFD649}" destId="{7BF9BCCA-3123-4154-95A9-473BFAFB08EF}" srcOrd="0" destOrd="0" presId="urn:microsoft.com/office/officeart/2005/8/layout/funnel1"/>
    <dgm:cxn modelId="{25BDC2F3-637F-4628-ABB0-DD7088F0CDBC}" type="presParOf" srcId="{7CA5DC0C-B655-453B-8152-514692DFD649}" destId="{8B2FD98C-DBCD-4E11-8A1B-D3CD36B6B974}" srcOrd="1" destOrd="0" presId="urn:microsoft.com/office/officeart/2005/8/layout/funnel1"/>
    <dgm:cxn modelId="{571E6466-6A5A-4B0B-BBDC-D36029D8A7DE}" type="presParOf" srcId="{7CA5DC0C-B655-453B-8152-514692DFD649}" destId="{36A0D79C-144B-4C76-996B-B61E3913C10B}" srcOrd="2" destOrd="0" presId="urn:microsoft.com/office/officeart/2005/8/layout/funnel1"/>
    <dgm:cxn modelId="{327D9D94-A11B-4348-AFFC-D06824F70EC6}" type="presParOf" srcId="{7CA5DC0C-B655-453B-8152-514692DFD649}" destId="{C998D21C-F65F-46CE-8C88-11585CCC5CB3}" srcOrd="3" destOrd="0" presId="urn:microsoft.com/office/officeart/2005/8/layout/funnel1"/>
    <dgm:cxn modelId="{71F3EB25-6DC1-4BDB-8EC3-EAB6C6F9F80C}" type="presParOf" srcId="{7CA5DC0C-B655-453B-8152-514692DFD649}" destId="{420BE40A-8E94-4687-B1E4-62F1C068F876}" srcOrd="4" destOrd="0" presId="urn:microsoft.com/office/officeart/2005/8/layout/funnel1"/>
    <dgm:cxn modelId="{954E94E8-1B42-4EA0-A63B-CECDC87939EE}" type="presParOf" srcId="{7CA5DC0C-B655-453B-8152-514692DFD649}" destId="{8119C74F-496D-4D17-80A8-9641B174B5D5}" srcOrd="5" destOrd="0" presId="urn:microsoft.com/office/officeart/2005/8/layout/funnel1"/>
    <dgm:cxn modelId="{C03E2462-4CA1-4B71-8CBA-4B5CAAE4F638}" type="presParOf" srcId="{7CA5DC0C-B655-453B-8152-514692DFD649}" destId="{92DCD34E-F712-4B15-9112-9D288183CF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BCCA-3123-4154-95A9-473BFAFB08EF}">
      <dsp:nvSpPr>
        <dsp:cNvPr id="0" name=""/>
        <dsp:cNvSpPr/>
      </dsp:nvSpPr>
      <dsp:spPr>
        <a:xfrm>
          <a:off x="914552" y="271430"/>
          <a:ext cx="3342132" cy="116067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FD98C-DBCD-4E11-8A1B-D3CD36B6B974}">
      <dsp:nvSpPr>
        <dsp:cNvPr id="0" name=""/>
        <dsp:cNvSpPr/>
      </dsp:nvSpPr>
      <dsp:spPr>
        <a:xfrm>
          <a:off x="2266950" y="3113538"/>
          <a:ext cx="647700" cy="41452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A0D79C-144B-4C76-996B-B61E3913C10B}">
      <dsp:nvSpPr>
        <dsp:cNvPr id="0" name=""/>
        <dsp:cNvSpPr/>
      </dsp:nvSpPr>
      <dsp:spPr>
        <a:xfrm>
          <a:off x="1036320" y="3445161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Estimated Breeding Value(EBV)</a:t>
          </a:r>
        </a:p>
      </dsp:txBody>
      <dsp:txXfrm>
        <a:off x="1036320" y="3445161"/>
        <a:ext cx="3108960" cy="777240"/>
      </dsp:txXfrm>
    </dsp:sp>
    <dsp:sp modelId="{C998D21C-F65F-46CE-8C88-11585CCC5CB3}">
      <dsp:nvSpPr>
        <dsp:cNvPr id="0" name=""/>
        <dsp:cNvSpPr/>
      </dsp:nvSpPr>
      <dsp:spPr>
        <a:xfrm>
          <a:off x="2129637" y="1521751"/>
          <a:ext cx="1165860" cy="1165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2300373" y="1692487"/>
        <a:ext cx="824388" cy="824388"/>
      </dsp:txXfrm>
    </dsp:sp>
    <dsp:sp modelId="{420BE40A-8E94-4687-B1E4-62F1C068F876}">
      <dsp:nvSpPr>
        <dsp:cNvPr id="0" name=""/>
        <dsp:cNvSpPr/>
      </dsp:nvSpPr>
      <dsp:spPr>
        <a:xfrm>
          <a:off x="1168758" y="518333"/>
          <a:ext cx="1419143" cy="14233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Phenotype</a:t>
          </a:r>
        </a:p>
      </dsp:txBody>
      <dsp:txXfrm>
        <a:off x="1376587" y="726783"/>
        <a:ext cx="1003485" cy="1006486"/>
      </dsp:txXfrm>
    </dsp:sp>
    <dsp:sp modelId="{8119C74F-496D-4D17-80A8-9641B174B5D5}">
      <dsp:nvSpPr>
        <dsp:cNvPr id="0" name=""/>
        <dsp:cNvSpPr/>
      </dsp:nvSpPr>
      <dsp:spPr>
        <a:xfrm>
          <a:off x="2654597" y="365217"/>
          <a:ext cx="1165860" cy="1165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Pedigree</a:t>
          </a:r>
        </a:p>
      </dsp:txBody>
      <dsp:txXfrm>
        <a:off x="2825333" y="535953"/>
        <a:ext cx="824388" cy="824388"/>
      </dsp:txXfrm>
    </dsp:sp>
    <dsp:sp modelId="{92DCD34E-F712-4B15-9112-9D288183CFCB}">
      <dsp:nvSpPr>
        <dsp:cNvPr id="0" name=""/>
        <dsp:cNvSpPr/>
      </dsp:nvSpPr>
      <dsp:spPr>
        <a:xfrm>
          <a:off x="777239" y="128936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BCCA-3123-4154-95A9-473BFAFB08EF}">
      <dsp:nvSpPr>
        <dsp:cNvPr id="0" name=""/>
        <dsp:cNvSpPr/>
      </dsp:nvSpPr>
      <dsp:spPr>
        <a:xfrm>
          <a:off x="914552" y="271430"/>
          <a:ext cx="3342132" cy="116067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FD98C-DBCD-4E11-8A1B-D3CD36B6B974}">
      <dsp:nvSpPr>
        <dsp:cNvPr id="0" name=""/>
        <dsp:cNvSpPr/>
      </dsp:nvSpPr>
      <dsp:spPr>
        <a:xfrm>
          <a:off x="2266950" y="3113538"/>
          <a:ext cx="647700" cy="41452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A0D79C-144B-4C76-996B-B61E3913C10B}">
      <dsp:nvSpPr>
        <dsp:cNvPr id="0" name=""/>
        <dsp:cNvSpPr/>
      </dsp:nvSpPr>
      <dsp:spPr>
        <a:xfrm>
          <a:off x="1036320" y="3445161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Genomic Breeding Value</a:t>
          </a:r>
        </a:p>
      </dsp:txBody>
      <dsp:txXfrm>
        <a:off x="1036320" y="3445161"/>
        <a:ext cx="3108960" cy="777240"/>
      </dsp:txXfrm>
    </dsp:sp>
    <dsp:sp modelId="{C998D21C-F65F-46CE-8C88-11585CCC5CB3}">
      <dsp:nvSpPr>
        <dsp:cNvPr id="0" name=""/>
        <dsp:cNvSpPr/>
      </dsp:nvSpPr>
      <dsp:spPr>
        <a:xfrm>
          <a:off x="2129637" y="1521751"/>
          <a:ext cx="1165860" cy="1165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2300373" y="1692487"/>
        <a:ext cx="824388" cy="824388"/>
      </dsp:txXfrm>
    </dsp:sp>
    <dsp:sp modelId="{420BE40A-8E94-4687-B1E4-62F1C068F876}">
      <dsp:nvSpPr>
        <dsp:cNvPr id="0" name=""/>
        <dsp:cNvSpPr/>
      </dsp:nvSpPr>
      <dsp:spPr>
        <a:xfrm>
          <a:off x="1168758" y="518333"/>
          <a:ext cx="1419143" cy="14233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Phenotype</a:t>
          </a:r>
        </a:p>
      </dsp:txBody>
      <dsp:txXfrm>
        <a:off x="1376587" y="726783"/>
        <a:ext cx="1003485" cy="1006486"/>
      </dsp:txXfrm>
    </dsp:sp>
    <dsp:sp modelId="{8119C74F-496D-4D17-80A8-9641B174B5D5}">
      <dsp:nvSpPr>
        <dsp:cNvPr id="0" name=""/>
        <dsp:cNvSpPr/>
      </dsp:nvSpPr>
      <dsp:spPr>
        <a:xfrm>
          <a:off x="2654597" y="365217"/>
          <a:ext cx="1165860" cy="1165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Pedigree</a:t>
          </a:r>
        </a:p>
      </dsp:txBody>
      <dsp:txXfrm>
        <a:off x="2825333" y="535953"/>
        <a:ext cx="824388" cy="824388"/>
      </dsp:txXfrm>
    </dsp:sp>
    <dsp:sp modelId="{92DCD34E-F712-4B15-9112-9D288183CFCB}">
      <dsp:nvSpPr>
        <dsp:cNvPr id="0" name=""/>
        <dsp:cNvSpPr/>
      </dsp:nvSpPr>
      <dsp:spPr>
        <a:xfrm>
          <a:off x="777239" y="128936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0C51-4B25-46C5-B103-B82D55F6C73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D6946-84AC-477F-A99F-3D0BBF8B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4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FADD-A383-4DF2-ACDA-E0D4B0F34F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FADD-A383-4DF2-ACDA-E0D4B0F34F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FADD-A383-4DF2-ACDA-E0D4B0F34F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FADD-A383-4DF2-ACDA-E0D4B0F34F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8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313A-F510-4A87-A126-107FB436B9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FADD-A383-4DF2-ACDA-E0D4B0F34F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4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4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C912-9127-4AFC-B28B-93D92F8790A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32BD-73A0-4E7F-A6D5-76E89424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ipl.arsusda.gov/eval/summary/trend.cf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Use of genomic recursions in single-step genomic best linear unbiased predictor (BLUP) with a large number of genotypes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795" y="4005096"/>
            <a:ext cx="9144000" cy="1655762"/>
          </a:xfrm>
        </p:spPr>
        <p:txBody>
          <a:bodyPr/>
          <a:lstStyle/>
          <a:p>
            <a:r>
              <a:rPr lang="en-US" dirty="0"/>
              <a:t>Dr. Breno Fragomeni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Animal Science - UConn</a:t>
            </a:r>
          </a:p>
        </p:txBody>
      </p:sp>
    </p:spTree>
    <p:extLst>
      <p:ext uri="{BB962C8B-B14F-4D97-AF65-F5344CB8AC3E}">
        <p14:creationId xmlns:p14="http://schemas.microsoft.com/office/powerpoint/2010/main" val="26937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69" y="365125"/>
            <a:ext cx="10515600" cy="1325563"/>
          </a:xfrm>
        </p:spPr>
        <p:txBody>
          <a:bodyPr/>
          <a:lstStyle/>
          <a:p>
            <a:r>
              <a:rPr lang="en-US" b="1" dirty="0"/>
              <a:t>Traditional Genetic evaluation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3869" y="2285207"/>
            <a:ext cx="5181600" cy="3432175"/>
          </a:xfrm>
        </p:spPr>
        <p:txBody>
          <a:bodyPr/>
          <a:lstStyle/>
          <a:p>
            <a:r>
              <a:rPr lang="en-US" dirty="0"/>
              <a:t>Aims to </a:t>
            </a:r>
            <a:r>
              <a:rPr lang="en-US" dirty="0">
                <a:solidFill>
                  <a:srgbClr val="FF0000"/>
                </a:solidFill>
              </a:rPr>
              <a:t>identify superior animals with </a:t>
            </a:r>
            <a:r>
              <a:rPr lang="en-US" dirty="0"/>
              <a:t>high accuracy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Progeny Testing</a:t>
            </a:r>
          </a:p>
          <a:p>
            <a:pPr lvl="1"/>
            <a:r>
              <a:rPr lang="en-US" dirty="0"/>
              <a:t>High accuracy</a:t>
            </a:r>
          </a:p>
          <a:p>
            <a:pPr lvl="1"/>
            <a:r>
              <a:rPr lang="en-US" dirty="0"/>
              <a:t>Slow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462080"/>
            <a:ext cx="12192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8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16"/>
    </mc:Choice>
    <mc:Fallback xmlns="">
      <p:transition spd="slow" advTm="536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478A-A339-48DB-BE81-82AC4F6B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genetic evaluations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57EAB-1E44-41D4-A712-4505BA2541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Pedigree is accounted for through an average </a:t>
            </a:r>
            <a:r>
              <a:rPr lang="en-US" sz="2400" dirty="0">
                <a:solidFill>
                  <a:srgbClr val="FF0000"/>
                </a:solidFill>
              </a:rPr>
              <a:t>relationship matrix </a:t>
            </a:r>
            <a:r>
              <a:rPr lang="en-US" sz="2400" dirty="0"/>
              <a:t>(A)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Expected relationships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Example: full siblings with no records will always have the same EBV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 need the inverse!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Henderson rules for inversion (1976)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6952C2-432F-4538-954A-8DFBC8BD1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5705" y="3426979"/>
            <a:ext cx="4522191" cy="1841953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1660367-AC6C-4A73-B6F9-A2E395FFF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05" y="2073971"/>
            <a:ext cx="5230185" cy="12390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DF7349F-FCAE-435A-8F0B-DBDA59B8EE97}"/>
              </a:ext>
            </a:extLst>
          </p:cNvPr>
          <p:cNvSpPr/>
          <p:nvPr/>
        </p:nvSpPr>
        <p:spPr>
          <a:xfrm>
            <a:off x="8428383" y="2557670"/>
            <a:ext cx="940904" cy="7553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6" y="365125"/>
            <a:ext cx="10515600" cy="1325563"/>
          </a:xfrm>
        </p:spPr>
        <p:txBody>
          <a:bodyPr/>
          <a:lstStyle/>
          <a:p>
            <a:r>
              <a:rPr lang="en-US" b="1" dirty="0"/>
              <a:t>Genomic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3346" y="1825625"/>
            <a:ext cx="5181600" cy="4351338"/>
          </a:xfrm>
        </p:spPr>
        <p:txBody>
          <a:bodyPr/>
          <a:lstStyle/>
          <a:p>
            <a:r>
              <a:rPr lang="en-US" dirty="0"/>
              <a:t>Available for several animals in different species.</a:t>
            </a:r>
          </a:p>
          <a:p>
            <a:endParaRPr lang="en-US" dirty="0"/>
          </a:p>
          <a:p>
            <a:r>
              <a:rPr lang="en-US" dirty="0"/>
              <a:t>Single nucleotide polymorphisms – SNPs</a:t>
            </a:r>
          </a:p>
          <a:p>
            <a:endParaRPr lang="en-US" dirty="0"/>
          </a:p>
          <a:p>
            <a:r>
              <a:rPr lang="en-US" dirty="0"/>
              <a:t>50k markers per chip ~ $50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69" y="1825625"/>
            <a:ext cx="3036009" cy="4351338"/>
          </a:xfrm>
        </p:spPr>
      </p:pic>
      <p:cxnSp>
        <p:nvCxnSpPr>
          <p:cNvPr id="5" name="Straight Connector 4"/>
          <p:cNvCxnSpPr/>
          <p:nvPr/>
        </p:nvCxnSpPr>
        <p:spPr>
          <a:xfrm>
            <a:off x="0" y="1462080"/>
            <a:ext cx="12192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4"/>
    </mc:Choice>
    <mc:Fallback xmlns="">
      <p:transition spd="slow" advTm="455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52" y="370577"/>
            <a:ext cx="10515600" cy="1325563"/>
          </a:xfrm>
        </p:spPr>
        <p:txBody>
          <a:bodyPr/>
          <a:lstStyle/>
          <a:p>
            <a:r>
              <a:rPr lang="en-US" b="1" dirty="0"/>
              <a:t>Genomic information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64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Inclusion of </a:t>
            </a:r>
            <a:r>
              <a:rPr lang="en-US" dirty="0">
                <a:solidFill>
                  <a:srgbClr val="FF0000"/>
                </a:solidFill>
              </a:rPr>
              <a:t>DNA marker </a:t>
            </a:r>
            <a:r>
              <a:rPr lang="en-US" dirty="0"/>
              <a:t>information in the analysis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Higher accuracy </a:t>
            </a:r>
            <a:r>
              <a:rPr lang="en-US" dirty="0"/>
              <a:t>for young animals</a:t>
            </a:r>
          </a:p>
          <a:p>
            <a:pPr lvl="1"/>
            <a:r>
              <a:rPr lang="en-US" dirty="0"/>
              <a:t>No more wait for evaluations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6324600" y="2404007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126569" y="1700991"/>
            <a:ext cx="1429555" cy="1378039"/>
            <a:chOff x="8126569" y="1700991"/>
            <a:chExt cx="1429555" cy="1378039"/>
          </a:xfrm>
        </p:grpSpPr>
        <p:sp>
          <p:nvSpPr>
            <p:cNvPr id="8" name="Oval 7"/>
            <p:cNvSpPr/>
            <p:nvPr/>
          </p:nvSpPr>
          <p:spPr>
            <a:xfrm>
              <a:off x="8126569" y="1700991"/>
              <a:ext cx="1429555" cy="13780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3312" y="2159163"/>
              <a:ext cx="110758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Genomics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1462080"/>
            <a:ext cx="12192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855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37"/>
    </mc:Choice>
    <mc:Fallback xmlns="">
      <p:transition spd="slow" advTm="3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64" y="365125"/>
            <a:ext cx="10515600" cy="1325563"/>
          </a:xfrm>
        </p:spPr>
        <p:txBody>
          <a:bodyPr/>
          <a:lstStyle/>
          <a:p>
            <a:r>
              <a:rPr lang="en-US" b="1" dirty="0"/>
              <a:t>Genomic Relationship matrix - dense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3864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Realized</a:t>
            </a:r>
            <a:r>
              <a:rPr lang="en-US" dirty="0"/>
              <a:t> relationship matrix (G)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Actual relationships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Proportion of markers in common among animals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Dense matrix</a:t>
            </a:r>
          </a:p>
          <a:p>
            <a:pPr lvl="1"/>
            <a:r>
              <a:rPr lang="en-US" dirty="0"/>
              <a:t>High computing cost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Explicit inversion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Soft limitation ~100k Genotypes</a:t>
            </a:r>
          </a:p>
          <a:p>
            <a:pPr lvl="1"/>
            <a:r>
              <a:rPr lang="en-US" dirty="0"/>
              <a:t>Several Studies – no solution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913460"/>
            <a:ext cx="5496278" cy="217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3965" y="5701010"/>
            <a:ext cx="346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SO FAR!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62080"/>
            <a:ext cx="12192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40958" y="2661881"/>
            <a:ext cx="382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Sire        Dam      Son     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1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98"/>
    </mc:Choice>
    <mc:Fallback xmlns="">
      <p:transition spd="slow" advTm="62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3894-665C-4139-B7DA-1EE15090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Genomic evaluation with a large number of animals</a:t>
            </a:r>
            <a:endParaRPr lang="en-US" dirty="0"/>
          </a:p>
        </p:txBody>
      </p:sp>
      <p:pic>
        <p:nvPicPr>
          <p:cNvPr id="3074" name="Picture 2" descr="Image result for moore's law genome sequencing">
            <a:extLst>
              <a:ext uri="{FF2B5EF4-FFF2-40B4-BE49-F238E27FC236}">
                <a16:creationId xmlns:a16="http://schemas.microsoft.com/office/drawing/2014/main" id="{F2E4F26B-7538-447E-9485-C3CA6B0B4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940" y="1908058"/>
            <a:ext cx="511896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405AD5-102B-4552-8B6F-521B0EE51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945481"/>
              </p:ext>
            </p:extLst>
          </p:nvPr>
        </p:nvGraphicFramePr>
        <p:xfrm>
          <a:off x="497000" y="2264966"/>
          <a:ext cx="10345783" cy="400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6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Single-Step GBLUP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 matrix: A relationship matrix that includes genotyped and </a:t>
            </a:r>
            <a:r>
              <a:rPr lang="en-US" dirty="0" err="1"/>
              <a:t>ungenotyped</a:t>
            </a:r>
            <a:r>
              <a:rPr lang="en-US" dirty="0"/>
              <a:t> animals</a:t>
            </a:r>
          </a:p>
          <a:p>
            <a:r>
              <a:rPr lang="en-US" dirty="0"/>
              <a:t>Very simple inverse</a:t>
            </a:r>
          </a:p>
          <a:p>
            <a:r>
              <a:rPr lang="en-US" dirty="0"/>
              <a:t>Genomic evaluation including pedigree, phenotypes and genotypes</a:t>
            </a:r>
          </a:p>
          <a:p>
            <a:pPr lvl="1"/>
            <a:r>
              <a:rPr lang="en-US" dirty="0"/>
              <a:t>Genomic estimated breeding value in a </a:t>
            </a:r>
            <a:r>
              <a:rPr lang="en-US" dirty="0">
                <a:solidFill>
                  <a:srgbClr val="FF0000"/>
                </a:solidFill>
              </a:rPr>
              <a:t>single-step</a:t>
            </a:r>
          </a:p>
          <a:p>
            <a:r>
              <a:rPr lang="en-US" dirty="0"/>
              <a:t>Simple modification in existing software</a:t>
            </a:r>
          </a:p>
          <a:p>
            <a:r>
              <a:rPr lang="en-US" dirty="0"/>
              <a:t>Suitable for the same models used in traditional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40" y="3300027"/>
            <a:ext cx="45481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45810" y="3965854"/>
            <a:ext cx="356365" cy="523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7591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ssGBLUP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Dense block in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  <m:sup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Challenge 1: Storage</a:t>
                </a:r>
              </a:p>
              <a:p>
                <a:pPr lvl="1"/>
                <a:r>
                  <a:rPr lang="en-US" dirty="0"/>
                  <a:t>Dense = all elements to be stored.</a:t>
                </a:r>
              </a:p>
              <a:p>
                <a:pPr lvl="1"/>
                <a:r>
                  <a:rPr lang="en-US" dirty="0"/>
                  <a:t>74.5 GB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100K;  7.4 TB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1 million (with full storage)</a:t>
                </a:r>
              </a:p>
              <a:p>
                <a:r>
                  <a:rPr lang="en-US" dirty="0"/>
                  <a:t>Challenge 2: Computation time</a:t>
                </a:r>
              </a:p>
              <a:p>
                <a:pPr lvl="1"/>
                <a:r>
                  <a:rPr lang="en-US" dirty="0"/>
                  <a:t>Inversion cost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Impossible for huge matrix even with recent computers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043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2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52" y="365125"/>
            <a:ext cx="10515600" cy="1325563"/>
          </a:xfrm>
        </p:spPr>
        <p:txBody>
          <a:bodyPr/>
          <a:lstStyle/>
          <a:p>
            <a:r>
              <a:rPr lang="en-US" b="1" dirty="0"/>
              <a:t>Genomic recursions for G</a:t>
            </a:r>
            <a:r>
              <a:rPr lang="en-US" b="1" baseline="30000" dirty="0"/>
              <a:t>-1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3352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Animals may contribute or not to predictions </a:t>
            </a:r>
          </a:p>
          <a:p>
            <a:pPr lvl="1"/>
            <a:r>
              <a:rPr lang="en-US" sz="2000" dirty="0"/>
              <a:t>Hereby termed </a:t>
            </a:r>
            <a:r>
              <a:rPr lang="en-US" sz="2000" dirty="0">
                <a:solidFill>
                  <a:srgbClr val="FF0000"/>
                </a:solidFill>
              </a:rPr>
              <a:t>“proven”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“young” </a:t>
            </a:r>
            <a:r>
              <a:rPr lang="en-US" sz="2000" dirty="0"/>
              <a:t>animals</a:t>
            </a:r>
          </a:p>
          <a:p>
            <a:pPr lvl="1"/>
            <a:endParaRPr lang="en-US" sz="2000" dirty="0"/>
          </a:p>
          <a:p>
            <a:r>
              <a:rPr lang="en-US" sz="2400" dirty="0"/>
              <a:t>Algorithm for proven and young </a:t>
            </a:r>
            <a:r>
              <a:rPr lang="en-US" sz="2400" dirty="0">
                <a:solidFill>
                  <a:srgbClr val="FF0000"/>
                </a:solidFill>
              </a:rPr>
              <a:t>(APY)</a:t>
            </a:r>
          </a:p>
          <a:p>
            <a:pPr lvl="1"/>
            <a:endParaRPr lang="en-US" sz="2000" dirty="0"/>
          </a:p>
          <a:p>
            <a:r>
              <a:rPr lang="en-US" sz="2400" dirty="0"/>
              <a:t>Population can be partitioned in two classes</a:t>
            </a:r>
          </a:p>
          <a:p>
            <a:pPr lvl="1"/>
            <a:r>
              <a:rPr lang="en-US" sz="2000" dirty="0"/>
              <a:t>“Young” animals’ contribution to prediction can be neglected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111" y="1825625"/>
                <a:ext cx="609897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From pedigree: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𝐴𝑛𝑖𝑚𝑎𝑙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𝑆𝑖𝑟𝑒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𝐷𝑎𝑚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𝑀𝑒𝑛𝑑𝑒𝑙𝑖𝑎𝑛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𝑆𝑎𝑚𝑝𝑙𝑖𝑛𝑔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In Genomics: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𝐴𝑛𝑖𝑚𝑎𝑙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𝐴𝑛𝑖𝑚𝑎𝑙𝑠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𝑀𝑒𝑛𝑑𝑒𝑙𝑖𝑎𝑛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𝑆𝑎𝑚𝑝𝑙𝑖𝑛𝑔</m:t>
                    </m:r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𝐴𝑛𝑖𝑚𝑎𝑙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𝑃𝑟𝑜𝑣𝑒𝑛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𝑌𝑜𝑢𝑛𝑔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𝐴𝑛𝑖𝑚𝑎𝑙𝑠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𝑀𝑒𝑛𝑑𝑒𝑙𝑖𝑎𝑛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𝑆𝑎𝑚𝑝𝑙𝑖𝑛𝑔</m:t>
                    </m:r>
                  </m:oMath>
                </a14:m>
                <a:endParaRPr lang="en-US" sz="1600" dirty="0"/>
              </a:p>
              <a:p>
                <a:r>
                  <a:rPr lang="en-US" sz="2400" dirty="0"/>
                  <a:t>Recursions: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𝐴𝑛𝑖𝑚𝑎𝑙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𝑃𝑟𝑜𝑣𝑒𝑛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𝐴𝑛𝑖𝑚𝑎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𝑀𝑒𝑛𝑑𝑒𝑙𝑖𝑎𝑛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𝑆𝑎𝑚𝑝𝑙𝑖𝑛𝑔</m:t>
                    </m:r>
                  </m:oMath>
                </a14:m>
                <a:endParaRPr lang="en-US" sz="1600" dirty="0"/>
              </a:p>
              <a:p>
                <a:pPr lvl="1"/>
                <a:endParaRPr lang="en-US" sz="1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111" y="1825625"/>
                <a:ext cx="6098970" cy="4351338"/>
              </a:xfrm>
              <a:blipFill>
                <a:blip r:embed="rId4"/>
                <a:stretch>
                  <a:fillRect l="-1299" t="-196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78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Recursions in A and G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B13C-84B2-4867-84D3-8380A19E9687}" type="datetime1">
              <a:rPr lang="en-US" altLang="en-US" smtClean="0"/>
              <a:pPr/>
              <a:t>10/25/2018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34185" y="3284934"/>
          <a:ext cx="27051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069560" imgH="466200" progId="Equation.3">
                  <p:embed/>
                </p:oleObj>
              </mc:Choice>
              <mc:Fallback>
                <p:oleObj name="Equation" r:id="rId3" imgW="1069560" imgH="466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185" y="3284934"/>
                        <a:ext cx="270510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519736" y="3717133"/>
          <a:ext cx="34591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6" y="3717133"/>
                        <a:ext cx="34591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134185" y="1844274"/>
          <a:ext cx="2768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7" imgW="1155199" imgH="406224" progId="Equation.DSMT4">
                  <p:embed/>
                </p:oleObj>
              </mc:Choice>
              <mc:Fallback>
                <p:oleObj name="Equation" r:id="rId7" imgW="1155199" imgH="406224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185" y="1844274"/>
                        <a:ext cx="2768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735835" y="2132406"/>
          <a:ext cx="3455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9" imgW="1612800" imgH="253800" progId="Equation.DSMT4">
                  <p:embed/>
                </p:oleObj>
              </mc:Choice>
              <mc:Fallback>
                <p:oleObj name="Equation" r:id="rId9" imgW="1612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835" y="2132406"/>
                        <a:ext cx="3455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80726" y="5878122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p=proven y=young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8086" y="1484109"/>
            <a:ext cx="22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Pedigree relationships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6053" y="2996802"/>
            <a:ext cx="22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Genomic relationships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9955" y="4653561"/>
            <a:ext cx="620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Genomic relationships – contributions only from proven animals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808" y="5339811"/>
                <a:ext cx="5465854" cy="7075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𝒚𝒐𝒖𝒏𝒈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𝒑𝒓𝒐𝒗𝒆𝒏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08" y="5339811"/>
                <a:ext cx="5465854" cy="7075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040447" y="4845893"/>
            <a:ext cx="2598528" cy="1510753"/>
            <a:chOff x="1342616" y="4865969"/>
            <a:chExt cx="2598528" cy="1510753"/>
          </a:xfrm>
        </p:grpSpPr>
        <p:grpSp>
          <p:nvGrpSpPr>
            <p:cNvPr id="19" name="Group 18"/>
            <p:cNvGrpSpPr/>
            <p:nvPr/>
          </p:nvGrpSpPr>
          <p:grpSpPr>
            <a:xfrm>
              <a:off x="1342616" y="5170610"/>
              <a:ext cx="1446779" cy="1206112"/>
              <a:chOff x="9867273" y="5196798"/>
              <a:chExt cx="1446779" cy="120611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9867273" y="5196798"/>
                <a:ext cx="1446779" cy="12061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9867273" y="5196798"/>
                <a:ext cx="1446779" cy="120611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474430" y="4865969"/>
              <a:ext cx="2466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0 in GBLUP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1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canned food">
            <a:extLst>
              <a:ext uri="{FF2B5EF4-FFF2-40B4-BE49-F238E27FC236}">
                <a16:creationId xmlns:a16="http://schemas.microsoft.com/office/drawing/2014/main" id="{77F49F10-2596-4A0A-BA9B-805AB75E9C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17" y="1027906"/>
            <a:ext cx="8168640" cy="54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0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Recursions in A and G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B13C-84B2-4867-84D3-8380A19E9687}" type="datetime1">
              <a:rPr lang="en-US" altLang="en-US" smtClean="0"/>
              <a:pPr/>
              <a:t>10/25/2018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34185" y="3284934"/>
          <a:ext cx="27051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1069560" imgH="466200" progId="Equation.3">
                  <p:embed/>
                </p:oleObj>
              </mc:Choice>
              <mc:Fallback>
                <p:oleObj name="Equation" r:id="rId3" imgW="1069560" imgH="466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185" y="3284934"/>
                        <a:ext cx="270510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519736" y="3717133"/>
          <a:ext cx="34591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6" y="3717133"/>
                        <a:ext cx="34591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134185" y="1844274"/>
          <a:ext cx="2768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7" imgW="1155199" imgH="406224" progId="Equation.DSMT4">
                  <p:embed/>
                </p:oleObj>
              </mc:Choice>
              <mc:Fallback>
                <p:oleObj name="Equation" r:id="rId7" imgW="1155199" imgH="406224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185" y="1844274"/>
                        <a:ext cx="2768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735835" y="2132406"/>
          <a:ext cx="3455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9" imgW="1612800" imgH="253800" progId="Equation.DSMT4">
                  <p:embed/>
                </p:oleObj>
              </mc:Choice>
              <mc:Fallback>
                <p:oleObj name="Equation" r:id="rId9" imgW="1612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835" y="2132406"/>
                        <a:ext cx="3455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774021" y="4941693"/>
          <a:ext cx="3454807" cy="114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1" imgW="1498320" imgH="482400" progId="Equation.DSMT4">
                  <p:embed/>
                </p:oleObj>
              </mc:Choice>
              <mc:Fallback>
                <p:oleObj name="Equation" r:id="rId11" imgW="149832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021" y="4941693"/>
                        <a:ext cx="3454807" cy="1147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663802" y="4941694"/>
          <a:ext cx="4770270" cy="97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3" imgW="2577960" imgH="507960" progId="Equation.DSMT4">
                  <p:embed/>
                </p:oleObj>
              </mc:Choice>
              <mc:Fallback>
                <p:oleObj name="Equation" r:id="rId13" imgW="257796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802" y="4941694"/>
                        <a:ext cx="4770270" cy="978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80726" y="5878122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p=proven y=young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8086" y="1484109"/>
            <a:ext cx="22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Pedigree relationships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6053" y="2996802"/>
            <a:ext cx="22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Genomic relationships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9955" y="4653561"/>
            <a:ext cx="620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Genomic relationships – contributions only from proven animals</a:t>
            </a:r>
          </a:p>
        </p:txBody>
      </p:sp>
    </p:spTree>
    <p:extLst>
      <p:ext uri="{BB962C8B-B14F-4D97-AF65-F5344CB8AC3E}">
        <p14:creationId xmlns:p14="http://schemas.microsoft.com/office/powerpoint/2010/main" val="30024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64" y="365125"/>
            <a:ext cx="10515600" cy="1325563"/>
          </a:xfrm>
        </p:spPr>
        <p:txBody>
          <a:bodyPr/>
          <a:lstStyle/>
          <a:p>
            <a:r>
              <a:rPr lang="en-US" b="1" dirty="0"/>
              <a:t>Inverse of genomic relationship matrix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3864" y="1821958"/>
            <a:ext cx="5468815" cy="4351338"/>
          </a:xfrm>
        </p:spPr>
        <p:txBody>
          <a:bodyPr>
            <a:normAutofit/>
          </a:bodyPr>
          <a:lstStyle/>
          <a:p>
            <a:r>
              <a:rPr lang="en-US" dirty="0"/>
              <a:t>Ignore inverse term among young animals</a:t>
            </a:r>
          </a:p>
          <a:p>
            <a:pPr lvl="1"/>
            <a:r>
              <a:rPr lang="en-US" dirty="0"/>
              <a:t>Sparse G matrix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software limitation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Inversion only for small partition of relationship matrix</a:t>
            </a:r>
          </a:p>
          <a:p>
            <a:pPr lvl="1"/>
            <a:r>
              <a:rPr lang="en-US" dirty="0"/>
              <a:t>α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less storage</a:t>
            </a:r>
          </a:p>
          <a:p>
            <a:pPr lvl="1"/>
            <a:r>
              <a:rPr lang="en-US" dirty="0"/>
              <a:t>α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less computations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0983" y="1831373"/>
            <a:ext cx="2156662" cy="212501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740246" y="4371757"/>
            <a:ext cx="2207399" cy="2129494"/>
            <a:chOff x="7740246" y="4127057"/>
            <a:chExt cx="2207399" cy="2129494"/>
          </a:xfrm>
        </p:grpSpPr>
        <p:sp>
          <p:nvSpPr>
            <p:cNvPr id="9" name="Rectangle 8"/>
            <p:cNvSpPr/>
            <p:nvPr/>
          </p:nvSpPr>
          <p:spPr>
            <a:xfrm>
              <a:off x="7790983" y="4129240"/>
              <a:ext cx="2156662" cy="2125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90982" y="4127057"/>
              <a:ext cx="262409" cy="21294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8746965" y="3171075"/>
              <a:ext cx="244698" cy="21566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035681" y="4360032"/>
              <a:ext cx="1911964" cy="18942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7790983" y="4127057"/>
              <a:ext cx="262408" cy="2446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40246" y="4760341"/>
              <a:ext cx="244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α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90982" y="1484891"/>
            <a:ext cx="215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Regular G Inverse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0982" y="3969531"/>
            <a:ext cx="215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APY G Inverse</a:t>
            </a:r>
          </a:p>
        </p:txBody>
      </p:sp>
    </p:spTree>
    <p:extLst>
      <p:ext uri="{BB962C8B-B14F-4D97-AF65-F5344CB8AC3E}">
        <p14:creationId xmlns:p14="http://schemas.microsoft.com/office/powerpoint/2010/main" val="3748710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1.1 Million simulated animals, following dairy cattle population structure </a:t>
            </a:r>
          </a:p>
          <a:p>
            <a:r>
              <a:rPr lang="en-US" dirty="0"/>
              <a:t>45k markers available for genotypes animals</a:t>
            </a:r>
          </a:p>
          <a:p>
            <a:pPr lvl="1"/>
            <a:r>
              <a:rPr lang="en-US" dirty="0"/>
              <a:t>25,000 genotyped animals</a:t>
            </a:r>
          </a:p>
          <a:p>
            <a:pPr lvl="1"/>
            <a:r>
              <a:rPr lang="en-US" dirty="0"/>
              <a:t>7,200 genotyped sires with progeny</a:t>
            </a:r>
          </a:p>
          <a:p>
            <a:pPr lvl="1"/>
            <a:r>
              <a:rPr lang="en-US" dirty="0"/>
              <a:t>12,800 genotyped young bulls without progeny</a:t>
            </a:r>
          </a:p>
          <a:p>
            <a:pPr lvl="1"/>
            <a:r>
              <a:rPr lang="en-US" dirty="0"/>
              <a:t>5,000 genotyped cows with records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APY Algorithm</a:t>
            </a:r>
          </a:p>
          <a:p>
            <a:r>
              <a:rPr lang="en-US" dirty="0"/>
              <a:t>Scenario 1:</a:t>
            </a:r>
          </a:p>
          <a:p>
            <a:pPr lvl="1"/>
            <a:r>
              <a:rPr lang="en-US" dirty="0"/>
              <a:t>7,200 sires treated as proven</a:t>
            </a:r>
          </a:p>
          <a:p>
            <a:pPr lvl="1"/>
            <a:r>
              <a:rPr lang="en-US" dirty="0"/>
              <a:t>12,800 young bulls treated as young</a:t>
            </a:r>
          </a:p>
          <a:p>
            <a:r>
              <a:rPr lang="en-US" dirty="0"/>
              <a:t>Scenario 2:</a:t>
            </a:r>
          </a:p>
          <a:p>
            <a:pPr lvl="1"/>
            <a:r>
              <a:rPr lang="en-US" dirty="0"/>
              <a:t>7,200 sires treated as proven</a:t>
            </a:r>
          </a:p>
          <a:p>
            <a:pPr lvl="1"/>
            <a:r>
              <a:rPr lang="en-US" dirty="0"/>
              <a:t>12,800 young bulls treated as proven</a:t>
            </a:r>
          </a:p>
          <a:p>
            <a:pPr lvl="1"/>
            <a:r>
              <a:rPr lang="en-US" dirty="0"/>
              <a:t>5,000 cows treated as young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8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Scenario 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47" y="1599099"/>
            <a:ext cx="7185355" cy="505057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04302" y="4430020"/>
          <a:ext cx="23464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Iterations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ssGBLUP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226(±7)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206(±5)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Scenario 02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1" y="1690688"/>
            <a:ext cx="9548689" cy="44477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61502" y="3726635"/>
          <a:ext cx="23464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Iterations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ssGBLUP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231(±7)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209(±6)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Holstein final score (h</a:t>
            </a:r>
            <a:r>
              <a:rPr lang="en-US" baseline="30000" dirty="0"/>
              <a:t>2</a:t>
            </a:r>
            <a:r>
              <a:rPr lang="en-US" dirty="0"/>
              <a:t>=0.31)</a:t>
            </a:r>
          </a:p>
          <a:p>
            <a:r>
              <a:rPr lang="en-US" dirty="0"/>
              <a:t>10.1M animals in pedigree file</a:t>
            </a:r>
          </a:p>
          <a:p>
            <a:r>
              <a:rPr lang="en-US" dirty="0"/>
              <a:t>11.4M records from ~7M cows</a:t>
            </a:r>
          </a:p>
          <a:p>
            <a:r>
              <a:rPr lang="en-US" dirty="0"/>
              <a:t>100k genotyped animals</a:t>
            </a:r>
          </a:p>
          <a:p>
            <a:pPr lvl="1"/>
            <a:r>
              <a:rPr lang="en-US" dirty="0"/>
              <a:t>23k sires</a:t>
            </a:r>
          </a:p>
          <a:p>
            <a:pPr lvl="2"/>
            <a:r>
              <a:rPr lang="en-US" dirty="0"/>
              <a:t>16k high accuracy bulls</a:t>
            </a:r>
          </a:p>
          <a:p>
            <a:pPr lvl="1"/>
            <a:r>
              <a:rPr lang="en-US" dirty="0"/>
              <a:t>27k dams</a:t>
            </a:r>
          </a:p>
          <a:p>
            <a:pPr lvl="1"/>
            <a:r>
              <a:rPr lang="en-US" dirty="0"/>
              <a:t>50k young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19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Data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ssGBLUP with regular G inverse</a:t>
            </a:r>
          </a:p>
          <a:p>
            <a:r>
              <a:rPr lang="en-US" sz="3600" dirty="0"/>
              <a:t>ssGBLUP with APY G inverse</a:t>
            </a:r>
          </a:p>
          <a:p>
            <a:pPr lvl="1"/>
            <a:r>
              <a:rPr lang="en-US" sz="3200" dirty="0"/>
              <a:t>Treated as proven</a:t>
            </a:r>
          </a:p>
          <a:p>
            <a:pPr lvl="2"/>
            <a:r>
              <a:rPr lang="en-US" sz="2800" dirty="0"/>
              <a:t>Sires</a:t>
            </a:r>
          </a:p>
          <a:p>
            <a:pPr lvl="2"/>
            <a:r>
              <a:rPr lang="en-US" sz="2800" dirty="0"/>
              <a:t>Dams</a:t>
            </a:r>
          </a:p>
          <a:p>
            <a:pPr lvl="2"/>
            <a:r>
              <a:rPr lang="en-US" sz="2800" dirty="0"/>
              <a:t>Sires + Dams</a:t>
            </a:r>
          </a:p>
          <a:p>
            <a:pPr lvl="2"/>
            <a:r>
              <a:rPr lang="en-US" sz="2800" dirty="0"/>
              <a:t>High Accuracy sires</a:t>
            </a:r>
          </a:p>
          <a:p>
            <a:pPr lvl="2"/>
            <a:r>
              <a:rPr lang="en-US" sz="2800" dirty="0"/>
              <a:t>Random animals</a:t>
            </a:r>
          </a:p>
          <a:p>
            <a:pPr lvl="3"/>
            <a:r>
              <a:rPr lang="en-US" sz="2400" dirty="0"/>
              <a:t>2k, 5k, 10k, 15k, 20k – 4 samples each</a:t>
            </a:r>
          </a:p>
          <a:p>
            <a:r>
              <a:rPr lang="en-US" sz="3400" dirty="0"/>
              <a:t>Correlation between regular and </a:t>
            </a:r>
            <a:r>
              <a:rPr lang="en-US" sz="3400" dirty="0" err="1"/>
              <a:t>apy</a:t>
            </a:r>
            <a:r>
              <a:rPr lang="en-US" sz="3400" dirty="0"/>
              <a:t> GEBV for the 50k young animals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1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97833" y="2224586"/>
          <a:ext cx="9796333" cy="353667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0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Definition of subset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Animals in subset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Correlation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Rounds to convergence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567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Sires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432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Sires+cows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Cows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797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Sires &gt; 5 progeny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415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15" y="109231"/>
            <a:ext cx="6461627" cy="6461627"/>
          </a:xfrm>
        </p:spPr>
      </p:pic>
      <p:sp>
        <p:nvSpPr>
          <p:cNvPr id="5" name="Rectangle 4"/>
          <p:cNvSpPr/>
          <p:nvPr/>
        </p:nvSpPr>
        <p:spPr>
          <a:xfrm>
            <a:off x="4979963" y="109231"/>
            <a:ext cx="2560320" cy="6330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5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– Random animals in recursions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250831" y="1434904"/>
          <a:ext cx="8721969" cy="526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3058-9EEC-49DC-919D-8D16DFCB5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89DD1E-AEE7-4A5D-8F0A-3B09DDAF2F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53400" y="1972240"/>
            <a:ext cx="1337400" cy="1614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A682B-E86E-42AF-919B-502C4562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338018" y="4049637"/>
            <a:ext cx="1337400" cy="16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2B6E1-67D0-4B6F-80B5-0562EB75CB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074620" y="2100695"/>
            <a:ext cx="1337400" cy="16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D84C0-FCF8-4E3B-8D0D-D66ED228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15269" y="3890356"/>
            <a:ext cx="1337400" cy="16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38DFE-5256-4767-B147-249BD61034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29832" y="3913799"/>
            <a:ext cx="2124720" cy="22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14C99-F92E-464A-B950-60768B8BBD7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52669" y="1835620"/>
            <a:ext cx="2499120" cy="18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559B5B1-6CC7-4DA5-BD76-F1F4F1B18DAD}"/>
              </a:ext>
            </a:extLst>
          </p:cNvPr>
          <p:cNvSpPr/>
          <p:nvPr/>
        </p:nvSpPr>
        <p:spPr>
          <a:xfrm>
            <a:off x="4223657" y="2100695"/>
            <a:ext cx="2428132" cy="14857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32FB57-EDD4-4A9E-9E17-ED38360ED758}"/>
              </a:ext>
            </a:extLst>
          </p:cNvPr>
          <p:cNvSpPr/>
          <p:nvPr/>
        </p:nvSpPr>
        <p:spPr>
          <a:xfrm>
            <a:off x="9478126" y="4298425"/>
            <a:ext cx="2428132" cy="14857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F97FAA-63A5-4EAD-89B8-26750B21F16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81317" y="1835620"/>
            <a:ext cx="1906560" cy="208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183F0-6991-46D3-8CFB-A3105AE09E7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95172" y="1511277"/>
            <a:ext cx="1645920" cy="253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6F7CF-62C2-4940-9AF1-F7553A4BB83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02298" y="3714935"/>
            <a:ext cx="1920239" cy="22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9C7B81-BE6B-402D-A75D-BC84CCEA9D8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074624" y="3985490"/>
            <a:ext cx="210312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6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61F1-E14C-45D3-B3FA-56B34F28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2591-A7A8-4D29-80E5-7E89DF234B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sz="2400" b="1" dirty="0"/>
              <a:t>Academic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understanding of genomic dimensionality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area of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Interest from groups all over the world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D2DE-BDA5-4508-B114-F45AA44E07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2400" b="1" dirty="0"/>
              <a:t>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Limitation is over</a:t>
            </a:r>
            <a:r>
              <a:rPr lang="en-US" dirty="0"/>
              <a:t>: genomic selection for millions of animals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Companies and breed associations are adopting the method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4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3EC1-A344-4696-A38B-10D4D9C1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12E8A5-A2ED-4779-8408-9A8BD9CD38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639759"/>
            <a:ext cx="4938712" cy="243573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FE5FDD-6FE9-4D08-B1D2-FEEC0E35BC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5675" y="2371725"/>
            <a:ext cx="5900647" cy="25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BC4E-E23E-455B-96BD-0F068502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labels?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C46E3-1A5F-48BA-B6F0-9AD004F024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14480" y="3165166"/>
            <a:ext cx="2082222" cy="139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holstein bull calves">
            <a:extLst>
              <a:ext uri="{FF2B5EF4-FFF2-40B4-BE49-F238E27FC236}">
                <a16:creationId xmlns:a16="http://schemas.microsoft.com/office/drawing/2014/main" id="{638F67F9-3F93-4A4D-AF5C-B1543B05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653495" cy="27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31EF2-DD2D-41F4-8C50-59F65502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13860" y="3675017"/>
            <a:ext cx="4364280" cy="29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E10BF-8B3C-4000-8DE2-6EAE587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59760" y="1825625"/>
            <a:ext cx="3794040" cy="30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21" y="1509963"/>
            <a:ext cx="11614778" cy="46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53A5265-B2E0-430E-A159-6D6D014120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2017" y="2051744"/>
            <a:ext cx="6798082" cy="27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2AF9E-301A-4A81-8CBD-1D438112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Why genomic prediction?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D39-A18B-4166-ABCE-4D6AF47A3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69754" y="3024291"/>
            <a:ext cx="3790856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1257300" indent="-342900"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Higher accuracy</a:t>
            </a:r>
          </a:p>
          <a:p>
            <a:pPr marL="1257300" lvl="2" indent="-342900"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Shorter generation interval </a:t>
            </a:r>
          </a:p>
          <a:p>
            <a:pPr marL="1257300" lvl="2" indent="-342900"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Higher genetic gain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32F8F-BA74-48E9-A5E4-BD17C40832EB}"/>
              </a:ext>
            </a:extLst>
          </p:cNvPr>
          <p:cNvGrpSpPr/>
          <p:nvPr/>
        </p:nvGrpSpPr>
        <p:grpSpPr>
          <a:xfrm>
            <a:off x="4213456" y="1768196"/>
            <a:ext cx="5183861" cy="1323499"/>
            <a:chOff x="4213456" y="1768196"/>
            <a:chExt cx="5183861" cy="13234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D387C1-5041-4A66-A41A-E86A2EF453A3}"/>
                </a:ext>
              </a:extLst>
            </p:cNvPr>
            <p:cNvSpPr txBox="1"/>
            <p:nvPr/>
          </p:nvSpPr>
          <p:spPr>
            <a:xfrm>
              <a:off x="4213456" y="1768196"/>
              <a:ext cx="5183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Genetic gain per year</a:t>
              </a: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8893157E-39B4-40C9-A705-43EE31AC621C}"/>
                </a:ext>
              </a:extLst>
            </p:cNvPr>
            <p:cNvSpPr/>
            <p:nvPr/>
          </p:nvSpPr>
          <p:spPr>
            <a:xfrm>
              <a:off x="5662453" y="2374806"/>
              <a:ext cx="161246" cy="716889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FDDA3E-56EC-4FE0-8720-E894285882DE}"/>
              </a:ext>
            </a:extLst>
          </p:cNvPr>
          <p:cNvGrpSpPr/>
          <p:nvPr/>
        </p:nvGrpSpPr>
        <p:grpSpPr>
          <a:xfrm>
            <a:off x="7653643" y="4927368"/>
            <a:ext cx="5183861" cy="1307455"/>
            <a:chOff x="7653643" y="4927368"/>
            <a:chExt cx="5183861" cy="13074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5BCD6D-5D7D-4DDE-9F13-BCCC76D584D2}"/>
                </a:ext>
              </a:extLst>
            </p:cNvPr>
            <p:cNvSpPr txBox="1"/>
            <p:nvPr/>
          </p:nvSpPr>
          <p:spPr>
            <a:xfrm>
              <a:off x="7653643" y="5711603"/>
              <a:ext cx="5183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Generation Interval</a:t>
              </a:r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F5AB32D3-29DB-4A55-9323-7DD3023F7A9A}"/>
                </a:ext>
              </a:extLst>
            </p:cNvPr>
            <p:cNvSpPr/>
            <p:nvPr/>
          </p:nvSpPr>
          <p:spPr>
            <a:xfrm rot="10992263">
              <a:off x="9631398" y="4927368"/>
              <a:ext cx="161246" cy="7168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A711B-72FC-41D1-95E6-45775C6F171A}"/>
              </a:ext>
            </a:extLst>
          </p:cNvPr>
          <p:cNvGrpSpPr/>
          <p:nvPr/>
        </p:nvGrpSpPr>
        <p:grpSpPr>
          <a:xfrm>
            <a:off x="6557565" y="831130"/>
            <a:ext cx="5183861" cy="1332357"/>
            <a:chOff x="6557565" y="831130"/>
            <a:chExt cx="5183861" cy="13323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3306DA-E5C0-4590-8D64-53AE0982C6B6}"/>
                </a:ext>
              </a:extLst>
            </p:cNvPr>
            <p:cNvSpPr txBox="1"/>
            <p:nvPr/>
          </p:nvSpPr>
          <p:spPr>
            <a:xfrm>
              <a:off x="6557565" y="831130"/>
              <a:ext cx="5183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Selection Intensity</a:t>
              </a:r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6D22DD99-9E4E-439F-9BD4-CB4BD0D64ECA}"/>
                </a:ext>
              </a:extLst>
            </p:cNvPr>
            <p:cNvSpPr/>
            <p:nvPr/>
          </p:nvSpPr>
          <p:spPr>
            <a:xfrm>
              <a:off x="8417325" y="1303404"/>
              <a:ext cx="103823" cy="860083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CE7449-47CA-4BDE-B814-945B415F15CE}"/>
              </a:ext>
            </a:extLst>
          </p:cNvPr>
          <p:cNvGrpSpPr/>
          <p:nvPr/>
        </p:nvGrpSpPr>
        <p:grpSpPr>
          <a:xfrm>
            <a:off x="7863112" y="1452568"/>
            <a:ext cx="5183861" cy="1015345"/>
            <a:chOff x="7863112" y="1452568"/>
            <a:chExt cx="5183861" cy="10153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947FE9-56C4-41B5-8F7F-EF8987E4C52C}"/>
                </a:ext>
              </a:extLst>
            </p:cNvPr>
            <p:cNvSpPr txBox="1"/>
            <p:nvPr/>
          </p:nvSpPr>
          <p:spPr>
            <a:xfrm>
              <a:off x="7863112" y="1452568"/>
              <a:ext cx="5183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Genetic Standard Deviation</a:t>
              </a:r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0AEF84E7-36CE-4E0B-B916-FBCCA971A1B9}"/>
                </a:ext>
              </a:extLst>
            </p:cNvPr>
            <p:cNvSpPr/>
            <p:nvPr/>
          </p:nvSpPr>
          <p:spPr>
            <a:xfrm>
              <a:off x="10380908" y="1889758"/>
              <a:ext cx="140559" cy="578155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728538-CE76-4F80-B548-49482F54EAF9}"/>
              </a:ext>
            </a:extLst>
          </p:cNvPr>
          <p:cNvGrpSpPr/>
          <p:nvPr/>
        </p:nvGrpSpPr>
        <p:grpSpPr>
          <a:xfrm>
            <a:off x="5825395" y="3843752"/>
            <a:ext cx="5183861" cy="1371518"/>
            <a:chOff x="5825395" y="3843752"/>
            <a:chExt cx="5183861" cy="13715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29C3B0-EA14-4F05-B3CB-2A2B6908A9B6}"/>
                </a:ext>
              </a:extLst>
            </p:cNvPr>
            <p:cNvSpPr txBox="1"/>
            <p:nvPr/>
          </p:nvSpPr>
          <p:spPr>
            <a:xfrm>
              <a:off x="5825395" y="4692050"/>
              <a:ext cx="5183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5"/>
                  </a:solidFill>
                </a:rPr>
                <a:t>Accuracy</a:t>
              </a:r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FED3B7D6-A8EF-4E63-9943-F38F60D39456}"/>
                </a:ext>
              </a:extLst>
            </p:cNvPr>
            <p:cNvSpPr/>
            <p:nvPr/>
          </p:nvSpPr>
          <p:spPr>
            <a:xfrm rot="13880413">
              <a:off x="8018948" y="2802821"/>
              <a:ext cx="171439" cy="2253301"/>
            </a:xfrm>
            <a:prstGeom prst="up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96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09" y="365125"/>
            <a:ext cx="10515600" cy="1325563"/>
          </a:xfrm>
        </p:spPr>
        <p:txBody>
          <a:bodyPr/>
          <a:lstStyle/>
          <a:p>
            <a:r>
              <a:rPr lang="en-US" b="1" dirty="0"/>
              <a:t>What is animal breeding?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709" y="1828014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Mating </a:t>
            </a:r>
            <a:r>
              <a:rPr lang="en-US" dirty="0">
                <a:solidFill>
                  <a:srgbClr val="FF0000"/>
                </a:solidFill>
              </a:rPr>
              <a:t>superior animals </a:t>
            </a:r>
            <a:r>
              <a:rPr lang="en-US" dirty="0"/>
              <a:t>to harvest superior </a:t>
            </a:r>
            <a:r>
              <a:rPr lang="en-US" dirty="0">
                <a:solidFill>
                  <a:srgbClr val="FF0000"/>
                </a:solidFill>
              </a:rPr>
              <a:t>progeny</a:t>
            </a:r>
            <a:endParaRPr lang="en-US" dirty="0"/>
          </a:p>
          <a:p>
            <a:endParaRPr lang="en-US" dirty="0"/>
          </a:p>
          <a:p>
            <a:r>
              <a:rPr lang="en-US" sz="2400" b="1" dirty="0"/>
              <a:t>Phenotype=Genetics + Environment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&gt; 50% of improvements are due to </a:t>
            </a:r>
            <a:r>
              <a:rPr lang="en-US" dirty="0">
                <a:solidFill>
                  <a:srgbClr val="FF0000"/>
                </a:solidFill>
              </a:rPr>
              <a:t>Genetics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34" y="2302141"/>
            <a:ext cx="5181600" cy="3236772"/>
          </a:xfrm>
        </p:spPr>
      </p:pic>
      <p:sp>
        <p:nvSpPr>
          <p:cNvPr id="5" name="TextBox 4"/>
          <p:cNvSpPr txBox="1"/>
          <p:nvPr/>
        </p:nvSpPr>
        <p:spPr>
          <a:xfrm>
            <a:off x="6223040" y="5557939"/>
            <a:ext cx="5538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Picture: Courtesy of Dr. Nick Dale, Poultry Science, UGA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62080"/>
            <a:ext cx="12192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0893" y="1833794"/>
            <a:ext cx="5538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1950’s X 2000’s Broiler Chicken</a:t>
            </a:r>
          </a:p>
        </p:txBody>
      </p:sp>
    </p:spTree>
    <p:extLst>
      <p:ext uri="{BB962C8B-B14F-4D97-AF65-F5344CB8AC3E}">
        <p14:creationId xmlns:p14="http://schemas.microsoft.com/office/powerpoint/2010/main" val="15538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4"/>
    </mc:Choice>
    <mc:Fallback xmlns="">
      <p:transition spd="slow" advTm="2937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365125"/>
            <a:ext cx="10515600" cy="1325563"/>
          </a:xfrm>
        </p:spPr>
        <p:txBody>
          <a:bodyPr/>
          <a:lstStyle/>
          <a:p>
            <a:r>
              <a:rPr lang="en-US" b="1" dirty="0"/>
              <a:t>Dairy cattle   1940   X  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7" y="1828800"/>
            <a:ext cx="5163754" cy="4454805"/>
          </a:xfrm>
        </p:spPr>
        <p:txBody>
          <a:bodyPr/>
          <a:lstStyle/>
          <a:p>
            <a:r>
              <a:rPr lang="en-US" dirty="0"/>
              <a:t>Production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from &lt;5,000 to &gt;21,000 pounds of milk per cow in lifetime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Greatly improved efficiency per unit of milk: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23%</a:t>
            </a:r>
            <a:r>
              <a:rPr lang="en-US" dirty="0"/>
              <a:t> of feed intake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35%</a:t>
            </a:r>
            <a:r>
              <a:rPr lang="en-US" dirty="0"/>
              <a:t> of water intake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37%</a:t>
            </a:r>
            <a:r>
              <a:rPr lang="en-US" dirty="0"/>
              <a:t> carbon footprint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7710" y="6283605"/>
            <a:ext cx="568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Adapted from </a:t>
            </a:r>
            <a:r>
              <a:rPr lang="en-US" sz="1200" dirty="0">
                <a:hlinkClick r:id="rId3"/>
              </a:rPr>
              <a:t>http://aipl.arsusda.gov/eval/summary/trend.cfm</a:t>
            </a:r>
            <a:endParaRPr lang="en-US" sz="12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5762791" y="1828800"/>
          <a:ext cx="6212502" cy="441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1462080"/>
            <a:ext cx="12192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89"/>
    </mc:Choice>
    <mc:Fallback xmlns="">
      <p:transition spd="slow" advTm="658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3047-9B21-4EEC-B605-84B06309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639E3-62CA-476C-A140-36A79FD80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‘Phenotype based’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7622-BD64-4E16-9A0E-D3E8942E5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Phenotype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Least Squares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D5D851-4D90-428D-868B-0D0EC2479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Mixed models (genetic)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63EC2-3A42-4E42-95D0-243579EFAB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BLUP</a:t>
            </a:r>
          </a:p>
          <a:p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Genomics</a:t>
            </a:r>
          </a:p>
        </p:txBody>
      </p:sp>
    </p:spTree>
    <p:extLst>
      <p:ext uri="{BB962C8B-B14F-4D97-AF65-F5344CB8AC3E}">
        <p14:creationId xmlns:p14="http://schemas.microsoft.com/office/powerpoint/2010/main" val="2209200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5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943</Words>
  <Application>Microsoft Office PowerPoint</Application>
  <PresentationFormat>Widescreen</PresentationFormat>
  <Paragraphs>273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等线</vt:lpstr>
      <vt:lpstr>MS Mincho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Equation</vt:lpstr>
      <vt:lpstr>Use of genomic recursions in single-step genomic best linear unbiased predictor (BLUP) with a large number of genotypes</vt:lpstr>
      <vt:lpstr>PowerPoint Presentation</vt:lpstr>
      <vt:lpstr>PowerPoint Presentation</vt:lpstr>
      <vt:lpstr>Where are the labels?</vt:lpstr>
      <vt:lpstr>Introduction </vt:lpstr>
      <vt:lpstr>Why genomic prediction?</vt:lpstr>
      <vt:lpstr>What is animal breeding?</vt:lpstr>
      <vt:lpstr>Dairy cattle   1940   X   2010</vt:lpstr>
      <vt:lpstr>Evaluation Methods</vt:lpstr>
      <vt:lpstr>Traditional Genetic evaluation</vt:lpstr>
      <vt:lpstr>Traditional genetic evaluations</vt:lpstr>
      <vt:lpstr>Genomic Information</vt:lpstr>
      <vt:lpstr>Genomic information and selection</vt:lpstr>
      <vt:lpstr>Genomic Relationship matrix - dense</vt:lpstr>
      <vt:lpstr>Genomic evaluation with a large number of animals</vt:lpstr>
      <vt:lpstr>Single-Step GBLUP</vt:lpstr>
      <vt:lpstr>ssGBLUP Challenges</vt:lpstr>
      <vt:lpstr>Genomic recursions for G-1</vt:lpstr>
      <vt:lpstr>Recursions in A and G</vt:lpstr>
      <vt:lpstr>Recursions in A and G</vt:lpstr>
      <vt:lpstr>Inverse of genomic relationship matrix</vt:lpstr>
      <vt:lpstr>Simulation Study</vt:lpstr>
      <vt:lpstr>Results – Scenario 01</vt:lpstr>
      <vt:lpstr>Results - Scenario 02</vt:lpstr>
      <vt:lpstr>Real Data</vt:lpstr>
      <vt:lpstr>Real Data </vt:lpstr>
      <vt:lpstr>Correlations</vt:lpstr>
      <vt:lpstr>PowerPoint Presentation</vt:lpstr>
      <vt:lpstr>Correlations – Random animals in recursions</vt:lpstr>
      <vt:lpstr>Implications</vt:lpstr>
      <vt:lpstr>Publications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genomic recursions in single-step genomic best linear unbiased predictor (BLUP) with a large number of genotypes</dc:title>
  <dc:creator>Fragomeni, Breno</dc:creator>
  <cp:lastModifiedBy>Minenkova, Anastasiia</cp:lastModifiedBy>
  <cp:revision>9</cp:revision>
  <dcterms:created xsi:type="dcterms:W3CDTF">2018-10-25T20:01:14Z</dcterms:created>
  <dcterms:modified xsi:type="dcterms:W3CDTF">2018-10-26T02:07:13Z</dcterms:modified>
</cp:coreProperties>
</file>